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403" r:id="rId2"/>
    <p:sldId id="314" r:id="rId3"/>
    <p:sldId id="288" r:id="rId4"/>
    <p:sldId id="316" r:id="rId5"/>
    <p:sldId id="315" r:id="rId6"/>
    <p:sldId id="322" r:id="rId7"/>
    <p:sldId id="320" r:id="rId8"/>
    <p:sldId id="396" r:id="rId9"/>
    <p:sldId id="323" r:id="rId10"/>
    <p:sldId id="398" r:id="rId11"/>
    <p:sldId id="326" r:id="rId12"/>
    <p:sldId id="325" r:id="rId13"/>
    <p:sldId id="324" r:id="rId14"/>
    <p:sldId id="327" r:id="rId15"/>
    <p:sldId id="308" r:id="rId16"/>
    <p:sldId id="292" r:id="rId17"/>
    <p:sldId id="294" r:id="rId18"/>
    <p:sldId id="293" r:id="rId19"/>
    <p:sldId id="296" r:id="rId20"/>
    <p:sldId id="330" r:id="rId21"/>
    <p:sldId id="338" r:id="rId22"/>
    <p:sldId id="339" r:id="rId23"/>
    <p:sldId id="341" r:id="rId24"/>
    <p:sldId id="342" r:id="rId25"/>
    <p:sldId id="376" r:id="rId26"/>
    <p:sldId id="377" r:id="rId27"/>
    <p:sldId id="380" r:id="rId28"/>
    <p:sldId id="379" r:id="rId29"/>
    <p:sldId id="381" r:id="rId30"/>
    <p:sldId id="383" r:id="rId31"/>
    <p:sldId id="384" r:id="rId32"/>
    <p:sldId id="385" r:id="rId33"/>
    <p:sldId id="256" r:id="rId34"/>
    <p:sldId id="258" r:id="rId35"/>
    <p:sldId id="257" r:id="rId36"/>
    <p:sldId id="259" r:id="rId37"/>
    <p:sldId id="262" r:id="rId38"/>
    <p:sldId id="300" r:id="rId39"/>
    <p:sldId id="328" r:id="rId40"/>
    <p:sldId id="263" r:id="rId41"/>
    <p:sldId id="286" r:id="rId42"/>
    <p:sldId id="264" r:id="rId43"/>
    <p:sldId id="261" r:id="rId44"/>
    <p:sldId id="375" r:id="rId45"/>
    <p:sldId id="386" r:id="rId46"/>
    <p:sldId id="387" r:id="rId47"/>
    <p:sldId id="295" r:id="rId48"/>
    <p:sldId id="402" r:id="rId49"/>
    <p:sldId id="395" r:id="rId50"/>
    <p:sldId id="265" r:id="rId51"/>
    <p:sldId id="290" r:id="rId52"/>
    <p:sldId id="397" r:id="rId53"/>
    <p:sldId id="305" r:id="rId54"/>
    <p:sldId id="306" r:id="rId55"/>
    <p:sldId id="298" r:id="rId56"/>
    <p:sldId id="389" r:id="rId57"/>
    <p:sldId id="390" r:id="rId58"/>
    <p:sldId id="391" r:id="rId59"/>
    <p:sldId id="392" r:id="rId60"/>
    <p:sldId id="393" r:id="rId61"/>
    <p:sldId id="394" r:id="rId62"/>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645" autoAdjust="0"/>
  </p:normalViewPr>
  <p:slideViewPr>
    <p:cSldViewPr>
      <p:cViewPr varScale="1">
        <p:scale>
          <a:sx n="90" d="100"/>
          <a:sy n="90" d="100"/>
        </p:scale>
        <p:origin x="-1632" y="-9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printerSettings" Target="printerSettings/printerSettings1.bin"/><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39A14-72C6-46DF-BD4D-1B2EA77B119D}" type="doc">
      <dgm:prSet loTypeId="urn:microsoft.com/office/officeart/2005/8/layout/arrow2" loCatId="process" qsTypeId="urn:microsoft.com/office/officeart/2005/8/quickstyle/simple1" qsCatId="simple" csTypeId="urn:microsoft.com/office/officeart/2005/8/colors/accent1_2" csCatId="accent1" phldr="1"/>
      <dgm:spPr/>
    </dgm:pt>
    <dgm:pt modelId="{E1433F85-D080-4049-98B4-393A312E2E60}">
      <dgm:prSet phldrT="[Text]"/>
      <dgm:spPr/>
      <dgm:t>
        <a:bodyPr/>
        <a:lstStyle/>
        <a:p>
          <a:r>
            <a:rPr lang="en-US" dirty="0" err="1" smtClean="0"/>
            <a:t>fastq</a:t>
          </a:r>
          <a:endParaRPr lang="en-US" dirty="0"/>
        </a:p>
      </dgm:t>
    </dgm:pt>
    <dgm:pt modelId="{4663DFF9-5C1A-490E-9B88-B658E1A2FC15}" type="parTrans" cxnId="{E58A50C2-1981-48FB-9C8B-CF1EEE39217C}">
      <dgm:prSet/>
      <dgm:spPr/>
      <dgm:t>
        <a:bodyPr/>
        <a:lstStyle/>
        <a:p>
          <a:endParaRPr lang="en-US"/>
        </a:p>
      </dgm:t>
    </dgm:pt>
    <dgm:pt modelId="{2A7C194E-713C-4A23-94CB-D5F841F1CA5E}" type="sibTrans" cxnId="{E58A50C2-1981-48FB-9C8B-CF1EEE39217C}">
      <dgm:prSet/>
      <dgm:spPr/>
      <dgm:t>
        <a:bodyPr/>
        <a:lstStyle/>
        <a:p>
          <a:endParaRPr lang="en-US"/>
        </a:p>
      </dgm:t>
    </dgm:pt>
    <dgm:pt modelId="{248343D9-5570-458A-9BD5-39DBF43662E8}">
      <dgm:prSet phldrT="[Text]"/>
      <dgm:spPr/>
      <dgm:t>
        <a:bodyPr/>
        <a:lstStyle/>
        <a:p>
          <a:r>
            <a:rPr lang="en-US" dirty="0" smtClean="0"/>
            <a:t>SAM/BAM</a:t>
          </a:r>
          <a:endParaRPr lang="en-US" dirty="0"/>
        </a:p>
      </dgm:t>
    </dgm:pt>
    <dgm:pt modelId="{E2116BF5-0AE9-452B-BEDF-AD6AE2A4C4E5}" type="parTrans" cxnId="{C5CBFA7E-2515-4C69-ABCA-F65BD5EF5F0C}">
      <dgm:prSet/>
      <dgm:spPr/>
      <dgm:t>
        <a:bodyPr/>
        <a:lstStyle/>
        <a:p>
          <a:endParaRPr lang="en-US"/>
        </a:p>
      </dgm:t>
    </dgm:pt>
    <dgm:pt modelId="{07A85D28-3B6B-4F81-B83C-2C3F3273397C}" type="sibTrans" cxnId="{C5CBFA7E-2515-4C69-ABCA-F65BD5EF5F0C}">
      <dgm:prSet/>
      <dgm:spPr/>
      <dgm:t>
        <a:bodyPr/>
        <a:lstStyle/>
        <a:p>
          <a:endParaRPr lang="en-US"/>
        </a:p>
      </dgm:t>
    </dgm:pt>
    <dgm:pt modelId="{9D993966-745F-41B8-8991-E45A67F8689C}">
      <dgm:prSet phldrT="[Text]"/>
      <dgm:spPr/>
      <dgm:t>
        <a:bodyPr/>
        <a:lstStyle/>
        <a:p>
          <a:r>
            <a:rPr lang="en-US" dirty="0" smtClean="0"/>
            <a:t>coverage</a:t>
          </a:r>
          <a:endParaRPr lang="en-US" dirty="0"/>
        </a:p>
      </dgm:t>
    </dgm:pt>
    <dgm:pt modelId="{80C7BA6A-EA47-4595-851B-93404FFFADAC}" type="parTrans" cxnId="{06A932B1-A5D4-4B8E-B84A-A38241E4419F}">
      <dgm:prSet/>
      <dgm:spPr/>
      <dgm:t>
        <a:bodyPr/>
        <a:lstStyle/>
        <a:p>
          <a:endParaRPr lang="en-US"/>
        </a:p>
      </dgm:t>
    </dgm:pt>
    <dgm:pt modelId="{47B3C8EC-D2A4-4986-A0E5-68CD8826676C}" type="sibTrans" cxnId="{06A932B1-A5D4-4B8E-B84A-A38241E4419F}">
      <dgm:prSet/>
      <dgm:spPr/>
      <dgm:t>
        <a:bodyPr/>
        <a:lstStyle/>
        <a:p>
          <a:endParaRPr lang="en-US"/>
        </a:p>
      </dgm:t>
    </dgm:pt>
    <dgm:pt modelId="{6771741A-EDDD-4FA4-9B0F-5F97E9D044FE}" type="pres">
      <dgm:prSet presAssocID="{9F139A14-72C6-46DF-BD4D-1B2EA77B119D}" presName="arrowDiagram" presStyleCnt="0">
        <dgm:presLayoutVars>
          <dgm:chMax val="5"/>
          <dgm:dir/>
          <dgm:resizeHandles val="exact"/>
        </dgm:presLayoutVars>
      </dgm:prSet>
      <dgm:spPr/>
    </dgm:pt>
    <dgm:pt modelId="{449E3491-94C7-4087-AA9D-71FE216FDD23}" type="pres">
      <dgm:prSet presAssocID="{9F139A14-72C6-46DF-BD4D-1B2EA77B119D}" presName="arrow" presStyleLbl="bgShp" presStyleIdx="0" presStyleCnt="1"/>
      <dgm:spPr/>
    </dgm:pt>
    <dgm:pt modelId="{3E717E32-01B5-492D-9B90-3DE62B6B9099}" type="pres">
      <dgm:prSet presAssocID="{9F139A14-72C6-46DF-BD4D-1B2EA77B119D}" presName="arrowDiagram3" presStyleCnt="0"/>
      <dgm:spPr/>
    </dgm:pt>
    <dgm:pt modelId="{038D2253-25FA-4BF1-B250-BB1F434268DB}" type="pres">
      <dgm:prSet presAssocID="{E1433F85-D080-4049-98B4-393A312E2E60}" presName="bullet3a" presStyleLbl="node1" presStyleIdx="0" presStyleCnt="3"/>
      <dgm:spPr/>
    </dgm:pt>
    <dgm:pt modelId="{B4A313F3-F599-475C-9158-F786AF6326ED}" type="pres">
      <dgm:prSet presAssocID="{E1433F85-D080-4049-98B4-393A312E2E60}" presName="textBox3a" presStyleLbl="revTx" presStyleIdx="0" presStyleCnt="3">
        <dgm:presLayoutVars>
          <dgm:bulletEnabled val="1"/>
        </dgm:presLayoutVars>
      </dgm:prSet>
      <dgm:spPr/>
      <dgm:t>
        <a:bodyPr/>
        <a:lstStyle/>
        <a:p>
          <a:endParaRPr lang="en-US"/>
        </a:p>
      </dgm:t>
    </dgm:pt>
    <dgm:pt modelId="{C2F36D31-291E-455C-A0D4-46797C1F86BD}" type="pres">
      <dgm:prSet presAssocID="{248343D9-5570-458A-9BD5-39DBF43662E8}" presName="bullet3b" presStyleLbl="node1" presStyleIdx="1" presStyleCnt="3"/>
      <dgm:spPr/>
    </dgm:pt>
    <dgm:pt modelId="{57CDF424-F2FF-4EC8-AD10-BA0794D6AB1B}" type="pres">
      <dgm:prSet presAssocID="{248343D9-5570-458A-9BD5-39DBF43662E8}" presName="textBox3b" presStyleLbl="revTx" presStyleIdx="1" presStyleCnt="3" custScaleX="134848" custLinFactNeighborX="21969" custLinFactNeighborY="-2607">
        <dgm:presLayoutVars>
          <dgm:bulletEnabled val="1"/>
        </dgm:presLayoutVars>
      </dgm:prSet>
      <dgm:spPr/>
      <dgm:t>
        <a:bodyPr/>
        <a:lstStyle/>
        <a:p>
          <a:endParaRPr lang="en-US"/>
        </a:p>
      </dgm:t>
    </dgm:pt>
    <dgm:pt modelId="{C144D728-6095-44FE-869B-72AA9CDAF267}" type="pres">
      <dgm:prSet presAssocID="{9D993966-745F-41B8-8991-E45A67F8689C}" presName="bullet3c" presStyleLbl="node1" presStyleIdx="2" presStyleCnt="3"/>
      <dgm:spPr/>
    </dgm:pt>
    <dgm:pt modelId="{B95697B4-4D8B-4B1B-90AE-43BB0BFE8A49}" type="pres">
      <dgm:prSet presAssocID="{9D993966-745F-41B8-8991-E45A67F8689C}" presName="textBox3c" presStyleLbl="revTx" presStyleIdx="2" presStyleCnt="3">
        <dgm:presLayoutVars>
          <dgm:bulletEnabled val="1"/>
        </dgm:presLayoutVars>
      </dgm:prSet>
      <dgm:spPr/>
      <dgm:t>
        <a:bodyPr/>
        <a:lstStyle/>
        <a:p>
          <a:endParaRPr lang="en-US"/>
        </a:p>
      </dgm:t>
    </dgm:pt>
  </dgm:ptLst>
  <dgm:cxnLst>
    <dgm:cxn modelId="{C5CBFA7E-2515-4C69-ABCA-F65BD5EF5F0C}" srcId="{9F139A14-72C6-46DF-BD4D-1B2EA77B119D}" destId="{248343D9-5570-458A-9BD5-39DBF43662E8}" srcOrd="1" destOrd="0" parTransId="{E2116BF5-0AE9-452B-BEDF-AD6AE2A4C4E5}" sibTransId="{07A85D28-3B6B-4F81-B83C-2C3F3273397C}"/>
    <dgm:cxn modelId="{E93EB1C0-482D-4F0A-AD7D-708616B26D38}" type="presOf" srcId="{E1433F85-D080-4049-98B4-393A312E2E60}" destId="{B4A313F3-F599-475C-9158-F786AF6326ED}" srcOrd="0" destOrd="0" presId="urn:microsoft.com/office/officeart/2005/8/layout/arrow2"/>
    <dgm:cxn modelId="{06A932B1-A5D4-4B8E-B84A-A38241E4419F}" srcId="{9F139A14-72C6-46DF-BD4D-1B2EA77B119D}" destId="{9D993966-745F-41B8-8991-E45A67F8689C}" srcOrd="2" destOrd="0" parTransId="{80C7BA6A-EA47-4595-851B-93404FFFADAC}" sibTransId="{47B3C8EC-D2A4-4986-A0E5-68CD8826676C}"/>
    <dgm:cxn modelId="{C56BB222-6186-4432-BB67-79C176DA3D06}" type="presOf" srcId="{9F139A14-72C6-46DF-BD4D-1B2EA77B119D}" destId="{6771741A-EDDD-4FA4-9B0F-5F97E9D044FE}" srcOrd="0" destOrd="0" presId="urn:microsoft.com/office/officeart/2005/8/layout/arrow2"/>
    <dgm:cxn modelId="{996C0095-C796-4BEC-B946-CDEF3A919019}" type="presOf" srcId="{9D993966-745F-41B8-8991-E45A67F8689C}" destId="{B95697B4-4D8B-4B1B-90AE-43BB0BFE8A49}" srcOrd="0" destOrd="0" presId="urn:microsoft.com/office/officeart/2005/8/layout/arrow2"/>
    <dgm:cxn modelId="{354B5628-1423-495D-9DAD-D2E1E18EC5AD}" type="presOf" srcId="{248343D9-5570-458A-9BD5-39DBF43662E8}" destId="{57CDF424-F2FF-4EC8-AD10-BA0794D6AB1B}" srcOrd="0" destOrd="0" presId="urn:microsoft.com/office/officeart/2005/8/layout/arrow2"/>
    <dgm:cxn modelId="{E58A50C2-1981-48FB-9C8B-CF1EEE39217C}" srcId="{9F139A14-72C6-46DF-BD4D-1B2EA77B119D}" destId="{E1433F85-D080-4049-98B4-393A312E2E60}" srcOrd="0" destOrd="0" parTransId="{4663DFF9-5C1A-490E-9B88-B658E1A2FC15}" sibTransId="{2A7C194E-713C-4A23-94CB-D5F841F1CA5E}"/>
    <dgm:cxn modelId="{E6EE16F4-4D66-4C87-865E-88DD005D7836}" type="presParOf" srcId="{6771741A-EDDD-4FA4-9B0F-5F97E9D044FE}" destId="{449E3491-94C7-4087-AA9D-71FE216FDD23}" srcOrd="0" destOrd="0" presId="urn:microsoft.com/office/officeart/2005/8/layout/arrow2"/>
    <dgm:cxn modelId="{962C022C-148E-4999-9F2D-A985C4317190}" type="presParOf" srcId="{6771741A-EDDD-4FA4-9B0F-5F97E9D044FE}" destId="{3E717E32-01B5-492D-9B90-3DE62B6B9099}" srcOrd="1" destOrd="0" presId="urn:microsoft.com/office/officeart/2005/8/layout/arrow2"/>
    <dgm:cxn modelId="{1DB665FE-24DF-4418-9819-4F8A92CF99B9}" type="presParOf" srcId="{3E717E32-01B5-492D-9B90-3DE62B6B9099}" destId="{038D2253-25FA-4BF1-B250-BB1F434268DB}" srcOrd="0" destOrd="0" presId="urn:microsoft.com/office/officeart/2005/8/layout/arrow2"/>
    <dgm:cxn modelId="{09F52F07-197B-440B-8BAB-11B02A44F173}" type="presParOf" srcId="{3E717E32-01B5-492D-9B90-3DE62B6B9099}" destId="{B4A313F3-F599-475C-9158-F786AF6326ED}" srcOrd="1" destOrd="0" presId="urn:microsoft.com/office/officeart/2005/8/layout/arrow2"/>
    <dgm:cxn modelId="{A869644D-CA07-4231-B8B0-8D4956913A0B}" type="presParOf" srcId="{3E717E32-01B5-492D-9B90-3DE62B6B9099}" destId="{C2F36D31-291E-455C-A0D4-46797C1F86BD}" srcOrd="2" destOrd="0" presId="urn:microsoft.com/office/officeart/2005/8/layout/arrow2"/>
    <dgm:cxn modelId="{1DE23096-8A8E-422B-A1FF-A88DD04F9284}" type="presParOf" srcId="{3E717E32-01B5-492D-9B90-3DE62B6B9099}" destId="{57CDF424-F2FF-4EC8-AD10-BA0794D6AB1B}" srcOrd="3" destOrd="0" presId="urn:microsoft.com/office/officeart/2005/8/layout/arrow2"/>
    <dgm:cxn modelId="{BA5C7179-63DC-48D3-9008-26386DB00A54}" type="presParOf" srcId="{3E717E32-01B5-492D-9B90-3DE62B6B9099}" destId="{C144D728-6095-44FE-869B-72AA9CDAF267}" srcOrd="4" destOrd="0" presId="urn:microsoft.com/office/officeart/2005/8/layout/arrow2"/>
    <dgm:cxn modelId="{C882E4FE-C1B1-46C7-9BD8-48C39846AC6F}" type="presParOf" srcId="{3E717E32-01B5-492D-9B90-3DE62B6B9099}" destId="{B95697B4-4D8B-4B1B-90AE-43BB0BFE8A49}"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E3491-94C7-4087-AA9D-71FE216FDD23}">
      <dsp:nvSpPr>
        <dsp:cNvPr id="0" name=""/>
        <dsp:cNvSpPr/>
      </dsp:nvSpPr>
      <dsp:spPr>
        <a:xfrm>
          <a:off x="0" y="123824"/>
          <a:ext cx="8382000" cy="5238750"/>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8D2253-25FA-4BF1-B250-BB1F434268DB}">
      <dsp:nvSpPr>
        <dsp:cNvPr id="0" name=""/>
        <dsp:cNvSpPr/>
      </dsp:nvSpPr>
      <dsp:spPr>
        <a:xfrm>
          <a:off x="1064514" y="3739610"/>
          <a:ext cx="217932" cy="2179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A313F3-F599-475C-9158-F786AF6326ED}">
      <dsp:nvSpPr>
        <dsp:cNvPr id="0" name=""/>
        <dsp:cNvSpPr/>
      </dsp:nvSpPr>
      <dsp:spPr>
        <a:xfrm>
          <a:off x="1173480" y="3848576"/>
          <a:ext cx="1953006" cy="1513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478" tIns="0" rIns="0" bIns="0" numCol="1" spcCol="1270" anchor="t" anchorCtr="0">
          <a:noAutofit/>
        </a:bodyPr>
        <a:lstStyle/>
        <a:p>
          <a:pPr lvl="0" algn="l" defTabSz="1466850">
            <a:lnSpc>
              <a:spcPct val="90000"/>
            </a:lnSpc>
            <a:spcBef>
              <a:spcPct val="0"/>
            </a:spcBef>
            <a:spcAft>
              <a:spcPct val="35000"/>
            </a:spcAft>
          </a:pPr>
          <a:r>
            <a:rPr lang="en-US" sz="3300" kern="1200" dirty="0" err="1" smtClean="0"/>
            <a:t>fastq</a:t>
          </a:r>
          <a:endParaRPr lang="en-US" sz="3300" kern="1200" dirty="0"/>
        </a:p>
      </dsp:txBody>
      <dsp:txXfrm>
        <a:off x="1173480" y="3848576"/>
        <a:ext cx="1953006" cy="1513998"/>
      </dsp:txXfrm>
    </dsp:sp>
    <dsp:sp modelId="{C2F36D31-291E-455C-A0D4-46797C1F86BD}">
      <dsp:nvSpPr>
        <dsp:cNvPr id="0" name=""/>
        <dsp:cNvSpPr/>
      </dsp:nvSpPr>
      <dsp:spPr>
        <a:xfrm>
          <a:off x="2988183" y="2315717"/>
          <a:ext cx="393954" cy="393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CDF424-F2FF-4EC8-AD10-BA0794D6AB1B}">
      <dsp:nvSpPr>
        <dsp:cNvPr id="0" name=""/>
        <dsp:cNvSpPr/>
      </dsp:nvSpPr>
      <dsp:spPr>
        <a:xfrm>
          <a:off x="3276590" y="2438398"/>
          <a:ext cx="2712710" cy="2849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8748" tIns="0" rIns="0" bIns="0" numCol="1" spcCol="1270" anchor="t" anchorCtr="0">
          <a:noAutofit/>
        </a:bodyPr>
        <a:lstStyle/>
        <a:p>
          <a:pPr lvl="0" algn="l" defTabSz="1466850">
            <a:lnSpc>
              <a:spcPct val="90000"/>
            </a:lnSpc>
            <a:spcBef>
              <a:spcPct val="0"/>
            </a:spcBef>
            <a:spcAft>
              <a:spcPct val="35000"/>
            </a:spcAft>
          </a:pPr>
          <a:r>
            <a:rPr lang="en-US" sz="3300" kern="1200" dirty="0" smtClean="0"/>
            <a:t>SAM/BAM</a:t>
          </a:r>
          <a:endParaRPr lang="en-US" sz="3300" kern="1200" dirty="0"/>
        </a:p>
      </dsp:txBody>
      <dsp:txXfrm>
        <a:off x="3276590" y="2438398"/>
        <a:ext cx="2712710" cy="2849880"/>
      </dsp:txXfrm>
    </dsp:sp>
    <dsp:sp modelId="{C144D728-6095-44FE-869B-72AA9CDAF267}">
      <dsp:nvSpPr>
        <dsp:cNvPr id="0" name=""/>
        <dsp:cNvSpPr/>
      </dsp:nvSpPr>
      <dsp:spPr>
        <a:xfrm>
          <a:off x="5301615" y="1449228"/>
          <a:ext cx="544830" cy="54483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5697B4-4D8B-4B1B-90AE-43BB0BFE8A49}">
      <dsp:nvSpPr>
        <dsp:cNvPr id="0" name=""/>
        <dsp:cNvSpPr/>
      </dsp:nvSpPr>
      <dsp:spPr>
        <a:xfrm>
          <a:off x="5574030" y="1721643"/>
          <a:ext cx="2011680" cy="3640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694" tIns="0" rIns="0" bIns="0" numCol="1" spcCol="1270" anchor="t" anchorCtr="0">
          <a:noAutofit/>
        </a:bodyPr>
        <a:lstStyle/>
        <a:p>
          <a:pPr lvl="0" algn="l" defTabSz="1466850">
            <a:lnSpc>
              <a:spcPct val="90000"/>
            </a:lnSpc>
            <a:spcBef>
              <a:spcPct val="0"/>
            </a:spcBef>
            <a:spcAft>
              <a:spcPct val="35000"/>
            </a:spcAft>
          </a:pPr>
          <a:r>
            <a:rPr lang="en-US" sz="3300" kern="1200" dirty="0" smtClean="0"/>
            <a:t>coverage</a:t>
          </a:r>
          <a:endParaRPr lang="en-US" sz="3300" kern="1200" dirty="0"/>
        </a:p>
      </dsp:txBody>
      <dsp:txXfrm>
        <a:off x="5574030" y="1721643"/>
        <a:ext cx="2011680" cy="3640931"/>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2C3583-32DC-4311-8EB7-FAFEF1731296}" type="datetimeFigureOut">
              <a:rPr lang="ko-KR" altLang="en-US" smtClean="0"/>
              <a:t>15. 10. 2.</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264738-3957-48C0-B7CB-A4A875B8C63C}" type="slidenum">
              <a:rPr lang="ko-KR" altLang="en-US" smtClean="0"/>
              <a:t>‹#›</a:t>
            </a:fld>
            <a:endParaRPr lang="ko-KR" altLang="en-US"/>
          </a:p>
        </p:txBody>
      </p:sp>
    </p:spTree>
    <p:extLst>
      <p:ext uri="{BB962C8B-B14F-4D97-AF65-F5344CB8AC3E}">
        <p14:creationId xmlns:p14="http://schemas.microsoft.com/office/powerpoint/2010/main" val="103046534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5714D9-C396-664E-AC23-32007D9CEF89}" type="slidenum">
              <a:rPr lang="en-US" smtClean="0"/>
              <a:t>3</a:t>
            </a:fld>
            <a:endParaRPr lang="en-US"/>
          </a:p>
        </p:txBody>
      </p:sp>
    </p:spTree>
    <p:extLst>
      <p:ext uri="{BB962C8B-B14F-4D97-AF65-F5344CB8AC3E}">
        <p14:creationId xmlns:p14="http://schemas.microsoft.com/office/powerpoint/2010/main" val="3676607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24</a:t>
            </a:fld>
            <a:endParaRPr lang="en-US"/>
          </a:p>
        </p:txBody>
      </p:sp>
    </p:spTree>
    <p:extLst>
      <p:ext uri="{BB962C8B-B14F-4D97-AF65-F5344CB8AC3E}">
        <p14:creationId xmlns:p14="http://schemas.microsoft.com/office/powerpoint/2010/main" val="1667829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25</a:t>
            </a:fld>
            <a:endParaRPr lang="en-US"/>
          </a:p>
        </p:txBody>
      </p:sp>
    </p:spTree>
    <p:extLst>
      <p:ext uri="{BB962C8B-B14F-4D97-AF65-F5344CB8AC3E}">
        <p14:creationId xmlns:p14="http://schemas.microsoft.com/office/powerpoint/2010/main" val="1932590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26</a:t>
            </a:fld>
            <a:endParaRPr lang="en-US"/>
          </a:p>
        </p:txBody>
      </p:sp>
    </p:spTree>
    <p:extLst>
      <p:ext uri="{BB962C8B-B14F-4D97-AF65-F5344CB8AC3E}">
        <p14:creationId xmlns:p14="http://schemas.microsoft.com/office/powerpoint/2010/main" val="553156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27</a:t>
            </a:fld>
            <a:endParaRPr lang="en-US"/>
          </a:p>
        </p:txBody>
      </p:sp>
    </p:spTree>
    <p:extLst>
      <p:ext uri="{BB962C8B-B14F-4D97-AF65-F5344CB8AC3E}">
        <p14:creationId xmlns:p14="http://schemas.microsoft.com/office/powerpoint/2010/main" val="2889670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28</a:t>
            </a:fld>
            <a:endParaRPr lang="en-US"/>
          </a:p>
        </p:txBody>
      </p:sp>
    </p:spTree>
    <p:extLst>
      <p:ext uri="{BB962C8B-B14F-4D97-AF65-F5344CB8AC3E}">
        <p14:creationId xmlns:p14="http://schemas.microsoft.com/office/powerpoint/2010/main" val="1119804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29</a:t>
            </a:fld>
            <a:endParaRPr lang="en-US" dirty="0"/>
          </a:p>
        </p:txBody>
      </p:sp>
    </p:spTree>
    <p:extLst>
      <p:ext uri="{BB962C8B-B14F-4D97-AF65-F5344CB8AC3E}">
        <p14:creationId xmlns:p14="http://schemas.microsoft.com/office/powerpoint/2010/main" val="767303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the short</a:t>
            </a:r>
            <a:r>
              <a:rPr lang="en-US" baseline="0" dirty="0" smtClean="0"/>
              <a:t> reads have been aligned to the reference sequences, we can convert the alignment information into read depth which basically tells you the number of times a base pair is covered by aligned short reads. Sometimes, this depth can be further normalized using the library size to get the read depth per million aligned reads. The purpose of doing this is to remove the effect of different library sizes so that two sequencing samples can be compared. There are many tools you can use to do this, such as the </a:t>
            </a:r>
            <a:r>
              <a:rPr lang="en-US" baseline="0" dirty="0" err="1" smtClean="0"/>
              <a:t>samtools</a:t>
            </a:r>
            <a:r>
              <a:rPr lang="en-US" baseline="0" dirty="0" smtClean="0"/>
              <a:t> depth or </a:t>
            </a:r>
            <a:r>
              <a:rPr lang="en-US" baseline="0" dirty="0" err="1" smtClean="0"/>
              <a:t>bedtools</a:t>
            </a:r>
            <a:r>
              <a:rPr lang="en-US" baseline="0" dirty="0" smtClean="0"/>
              <a:t>. Here is an example of the read depth calculation. Assuming we have four short reads aligned to the reference, then the depth at these four different positions are 1, 2, 3 and 4. </a:t>
            </a:r>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31</a:t>
            </a:fld>
            <a:endParaRPr lang="en-US"/>
          </a:p>
        </p:txBody>
      </p:sp>
    </p:spTree>
    <p:extLst>
      <p:ext uri="{BB962C8B-B14F-4D97-AF65-F5344CB8AC3E}">
        <p14:creationId xmlns:p14="http://schemas.microsoft.com/office/powerpoint/2010/main" val="3261284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32</a:t>
            </a:fld>
            <a:endParaRPr lang="en-US"/>
          </a:p>
        </p:txBody>
      </p:sp>
    </p:spTree>
    <p:extLst>
      <p:ext uri="{BB962C8B-B14F-4D97-AF65-F5344CB8AC3E}">
        <p14:creationId xmlns:p14="http://schemas.microsoft.com/office/powerpoint/2010/main" val="2032713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5714D9-C396-664E-AC23-32007D9CEF89}" type="slidenum">
              <a:rPr lang="en-US" smtClean="0"/>
              <a:t>38</a:t>
            </a:fld>
            <a:endParaRPr lang="en-US"/>
          </a:p>
        </p:txBody>
      </p:sp>
    </p:spTree>
    <p:extLst>
      <p:ext uri="{BB962C8B-B14F-4D97-AF65-F5344CB8AC3E}">
        <p14:creationId xmlns:p14="http://schemas.microsoft.com/office/powerpoint/2010/main" val="1053125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44</a:t>
            </a:fld>
            <a:endParaRPr lang="en-US"/>
          </a:p>
        </p:txBody>
      </p:sp>
    </p:spTree>
    <p:extLst>
      <p:ext uri="{BB962C8B-B14F-4D97-AF65-F5344CB8AC3E}">
        <p14:creationId xmlns:p14="http://schemas.microsoft.com/office/powerpoint/2010/main" val="245682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D5714D9-C396-664E-AC23-32007D9CEF89}" type="slidenum">
              <a:rPr lang="en-US" smtClean="0"/>
              <a:t>6</a:t>
            </a:fld>
            <a:endParaRPr lang="en-US"/>
          </a:p>
        </p:txBody>
      </p:sp>
    </p:spTree>
    <p:extLst>
      <p:ext uri="{BB962C8B-B14F-4D97-AF65-F5344CB8AC3E}">
        <p14:creationId xmlns:p14="http://schemas.microsoft.com/office/powerpoint/2010/main" val="854339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4051" indent="-224051"/>
            <a:endParaRPr lang="en-US" altLang="ko-KR" dirty="0" smtClean="0">
              <a:latin typeface="Arial" charset="0"/>
              <a:ea typeface="굴림" charset="-127"/>
            </a:endParaRPr>
          </a:p>
          <a:p>
            <a:endParaRPr lang="en-US" baseline="0" dirty="0" smtClean="0"/>
          </a:p>
        </p:txBody>
      </p:sp>
      <p:sp>
        <p:nvSpPr>
          <p:cNvPr id="4" name="Slide Number Placeholder 3"/>
          <p:cNvSpPr>
            <a:spLocks noGrp="1"/>
          </p:cNvSpPr>
          <p:nvPr>
            <p:ph type="sldNum" sz="quarter" idx="10"/>
          </p:nvPr>
        </p:nvSpPr>
        <p:spPr/>
        <p:txBody>
          <a:bodyPr/>
          <a:lstStyle/>
          <a:p>
            <a:fld id="{AD5714D9-C396-664E-AC23-32007D9CEF89}" type="slidenum">
              <a:rPr lang="en-US" smtClean="0"/>
              <a:t>51</a:t>
            </a:fld>
            <a:endParaRPr lang="en-US"/>
          </a:p>
        </p:txBody>
      </p:sp>
    </p:spTree>
    <p:extLst>
      <p:ext uri="{BB962C8B-B14F-4D97-AF65-F5344CB8AC3E}">
        <p14:creationId xmlns:p14="http://schemas.microsoft.com/office/powerpoint/2010/main" val="854339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5714D9-C396-664E-AC23-32007D9CEF89}" type="slidenum">
              <a:rPr lang="en-US" smtClean="0"/>
              <a:t>52</a:t>
            </a:fld>
            <a:endParaRPr lang="en-US"/>
          </a:p>
        </p:txBody>
      </p:sp>
    </p:spTree>
    <p:extLst>
      <p:ext uri="{BB962C8B-B14F-4D97-AF65-F5344CB8AC3E}">
        <p14:creationId xmlns:p14="http://schemas.microsoft.com/office/powerpoint/2010/main" val="3075720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874" eaLnBrk="0" hangingPunct="0">
              <a:defRPr>
                <a:solidFill>
                  <a:schemeClr val="tx1"/>
                </a:solidFill>
                <a:latin typeface="Arial" charset="0"/>
              </a:defRPr>
            </a:lvl1pPr>
            <a:lvl2pPr marL="728165" indent="-280064" defTabSz="914874" eaLnBrk="0" hangingPunct="0">
              <a:defRPr>
                <a:solidFill>
                  <a:schemeClr val="tx1"/>
                </a:solidFill>
                <a:latin typeface="Arial" charset="0"/>
              </a:defRPr>
            </a:lvl2pPr>
            <a:lvl3pPr marL="1120254" indent="-224051" defTabSz="914874" eaLnBrk="0" hangingPunct="0">
              <a:defRPr>
                <a:solidFill>
                  <a:schemeClr val="tx1"/>
                </a:solidFill>
                <a:latin typeface="Arial" charset="0"/>
              </a:defRPr>
            </a:lvl3pPr>
            <a:lvl4pPr marL="1568356" indent="-224051" defTabSz="914874" eaLnBrk="0" hangingPunct="0">
              <a:defRPr>
                <a:solidFill>
                  <a:schemeClr val="tx1"/>
                </a:solidFill>
                <a:latin typeface="Arial" charset="0"/>
              </a:defRPr>
            </a:lvl4pPr>
            <a:lvl5pPr marL="2016458" indent="-224051" defTabSz="914874" eaLnBrk="0" hangingPunct="0">
              <a:defRPr>
                <a:solidFill>
                  <a:schemeClr val="tx1"/>
                </a:solidFill>
                <a:latin typeface="Arial" charset="0"/>
              </a:defRPr>
            </a:lvl5pPr>
            <a:lvl6pPr marL="2464559" indent="-224051" defTabSz="914874" eaLnBrk="0" fontAlgn="base" hangingPunct="0">
              <a:spcBef>
                <a:spcPct val="0"/>
              </a:spcBef>
              <a:spcAft>
                <a:spcPct val="0"/>
              </a:spcAft>
              <a:defRPr>
                <a:solidFill>
                  <a:schemeClr val="tx1"/>
                </a:solidFill>
                <a:latin typeface="Arial" charset="0"/>
              </a:defRPr>
            </a:lvl6pPr>
            <a:lvl7pPr marL="2912661" indent="-224051" defTabSz="914874" eaLnBrk="0" fontAlgn="base" hangingPunct="0">
              <a:spcBef>
                <a:spcPct val="0"/>
              </a:spcBef>
              <a:spcAft>
                <a:spcPct val="0"/>
              </a:spcAft>
              <a:defRPr>
                <a:solidFill>
                  <a:schemeClr val="tx1"/>
                </a:solidFill>
                <a:latin typeface="Arial" charset="0"/>
              </a:defRPr>
            </a:lvl7pPr>
            <a:lvl8pPr marL="3360763" indent="-224051" defTabSz="914874" eaLnBrk="0" fontAlgn="base" hangingPunct="0">
              <a:spcBef>
                <a:spcPct val="0"/>
              </a:spcBef>
              <a:spcAft>
                <a:spcPct val="0"/>
              </a:spcAft>
              <a:defRPr>
                <a:solidFill>
                  <a:schemeClr val="tx1"/>
                </a:solidFill>
                <a:latin typeface="Arial" charset="0"/>
              </a:defRPr>
            </a:lvl8pPr>
            <a:lvl9pPr marL="3808865" indent="-224051" defTabSz="914874" eaLnBrk="0" fontAlgn="base" hangingPunct="0">
              <a:spcBef>
                <a:spcPct val="0"/>
              </a:spcBef>
              <a:spcAft>
                <a:spcPct val="0"/>
              </a:spcAft>
              <a:defRPr>
                <a:solidFill>
                  <a:schemeClr val="tx1"/>
                </a:solidFill>
                <a:latin typeface="Arial" charset="0"/>
              </a:defRPr>
            </a:lvl9pPr>
          </a:lstStyle>
          <a:p>
            <a:pPr eaLnBrk="1" hangingPunct="1"/>
            <a:fld id="{F7C350DE-1CFC-4465-9F93-12C680784F73}" type="slidenum">
              <a:rPr lang="ko-KR" altLang="en-US"/>
              <a:pPr eaLnBrk="1" hangingPunct="1"/>
              <a:t>15</a:t>
            </a:fld>
            <a:endParaRPr lang="en-US" altLang="ko-KR"/>
          </a:p>
        </p:txBody>
      </p:sp>
      <p:sp>
        <p:nvSpPr>
          <p:cNvPr id="78851" name="Rectangle 2"/>
          <p:cNvSpPr>
            <a:spLocks noGrp="1" noRot="1" noChangeAspect="1" noChangeArrowheads="1" noTextEdit="1"/>
          </p:cNvSpPr>
          <p:nvPr>
            <p:ph type="sldImg"/>
          </p:nvPr>
        </p:nvSpPr>
        <p:spPr>
          <a:xfrm>
            <a:off x="1143000" y="684213"/>
            <a:ext cx="4572000" cy="3430587"/>
          </a:xfrm>
          <a:ln/>
        </p:spPr>
      </p:sp>
      <p:sp>
        <p:nvSpPr>
          <p:cNvPr id="78852" name="Rectangle 3"/>
          <p:cNvSpPr>
            <a:spLocks noGrp="1" noChangeArrowheads="1"/>
          </p:cNvSpPr>
          <p:nvPr>
            <p:ph type="body" idx="1"/>
          </p:nvPr>
        </p:nvSpPr>
        <p:spPr>
          <a:xfrm>
            <a:off x="915021" y="4344259"/>
            <a:ext cx="5027959" cy="411495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en-US" smtClean="0">
              <a:latin typeface="Arial" charset="0"/>
              <a:ea typeface="굴림" charset="-127"/>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baseline="0" dirty="0" smtClean="0"/>
          </a:p>
          <a:p>
            <a:r>
              <a:rPr lang="en-US" altLang="ko-KR" dirty="0" smtClean="0"/>
              <a:t> </a:t>
            </a:r>
            <a:r>
              <a:rPr lang="ko-KR" altLang="en-US" dirty="0" smtClean="0"/>
              <a:t> </a:t>
            </a:r>
            <a:endParaRPr lang="en-US" dirty="0"/>
          </a:p>
        </p:txBody>
      </p:sp>
      <p:sp>
        <p:nvSpPr>
          <p:cNvPr id="4" name="Slide Number Placeholder 3"/>
          <p:cNvSpPr>
            <a:spLocks noGrp="1"/>
          </p:cNvSpPr>
          <p:nvPr>
            <p:ph type="sldNum" sz="quarter" idx="10"/>
          </p:nvPr>
        </p:nvSpPr>
        <p:spPr/>
        <p:txBody>
          <a:bodyPr/>
          <a:lstStyle/>
          <a:p>
            <a:fld id="{AD5714D9-C396-664E-AC23-32007D9CEF89}" type="slidenum">
              <a:rPr lang="en-US" smtClean="0"/>
              <a:t>16</a:t>
            </a:fld>
            <a:endParaRPr lang="en-US"/>
          </a:p>
        </p:txBody>
      </p:sp>
    </p:spTree>
    <p:extLst>
      <p:ext uri="{BB962C8B-B14F-4D97-AF65-F5344CB8AC3E}">
        <p14:creationId xmlns:p14="http://schemas.microsoft.com/office/powerpoint/2010/main" val="843542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5714D9-C396-664E-AC23-32007D9CEF89}" type="slidenum">
              <a:rPr lang="en-US" smtClean="0"/>
              <a:t>18</a:t>
            </a:fld>
            <a:endParaRPr lang="en-US"/>
          </a:p>
        </p:txBody>
      </p:sp>
    </p:spTree>
    <p:extLst>
      <p:ext uri="{BB962C8B-B14F-4D97-AF65-F5344CB8AC3E}">
        <p14:creationId xmlns:p14="http://schemas.microsoft.com/office/powerpoint/2010/main" val="347550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5714D9-C396-664E-AC23-32007D9CEF89}" type="slidenum">
              <a:rPr lang="en-US" smtClean="0"/>
              <a:t>19</a:t>
            </a:fld>
            <a:endParaRPr lang="en-US"/>
          </a:p>
        </p:txBody>
      </p:sp>
    </p:spTree>
    <p:extLst>
      <p:ext uri="{BB962C8B-B14F-4D97-AF65-F5344CB8AC3E}">
        <p14:creationId xmlns:p14="http://schemas.microsoft.com/office/powerpoint/2010/main" val="3275420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117769-0A39-4F61-A106-42EF2AFFC963}" type="slidenum">
              <a:rPr lang="en-US" smtClean="0"/>
              <a:t>20</a:t>
            </a:fld>
            <a:endParaRPr lang="en-US"/>
          </a:p>
        </p:txBody>
      </p:sp>
    </p:spTree>
    <p:extLst>
      <p:ext uri="{BB962C8B-B14F-4D97-AF65-F5344CB8AC3E}">
        <p14:creationId xmlns:p14="http://schemas.microsoft.com/office/powerpoint/2010/main" val="2536065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22</a:t>
            </a:fld>
            <a:endParaRPr lang="en-US"/>
          </a:p>
        </p:txBody>
      </p:sp>
    </p:spTree>
    <p:extLst>
      <p:ext uri="{BB962C8B-B14F-4D97-AF65-F5344CB8AC3E}">
        <p14:creationId xmlns:p14="http://schemas.microsoft.com/office/powerpoint/2010/main" val="115941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945D2C-1F41-4274-AD4B-BB3D953ED4F1}" type="slidenum">
              <a:rPr lang="en-US" smtClean="0"/>
              <a:t>23</a:t>
            </a:fld>
            <a:endParaRPr lang="en-US"/>
          </a:p>
        </p:txBody>
      </p:sp>
    </p:spTree>
    <p:extLst>
      <p:ext uri="{BB962C8B-B14F-4D97-AF65-F5344CB8AC3E}">
        <p14:creationId xmlns:p14="http://schemas.microsoft.com/office/powerpoint/2010/main" val="4166656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2DA02301-37EE-45E3-9BE7-6013DFBCA7A8}" type="datetimeFigureOut">
              <a:rPr lang="ko-KR" altLang="en-US" smtClean="0"/>
              <a:t>15. 10. 2.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2B40A9E-971B-4602-907E-45DEEC865B59}" type="slidenum">
              <a:rPr lang="ko-KR" altLang="en-US" smtClean="0"/>
              <a:t>‹#›</a:t>
            </a:fld>
            <a:endParaRPr lang="ko-KR" altLang="en-US"/>
          </a:p>
        </p:txBody>
      </p:sp>
    </p:spTree>
    <p:extLst>
      <p:ext uri="{BB962C8B-B14F-4D97-AF65-F5344CB8AC3E}">
        <p14:creationId xmlns:p14="http://schemas.microsoft.com/office/powerpoint/2010/main" val="4219402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2DA02301-37EE-45E3-9BE7-6013DFBCA7A8}" type="datetimeFigureOut">
              <a:rPr lang="ko-KR" altLang="en-US" smtClean="0"/>
              <a:t>15. 10. 2.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2B40A9E-971B-4602-907E-45DEEC865B59}" type="slidenum">
              <a:rPr lang="ko-KR" altLang="en-US" smtClean="0"/>
              <a:t>‹#›</a:t>
            </a:fld>
            <a:endParaRPr lang="ko-KR" altLang="en-US"/>
          </a:p>
        </p:txBody>
      </p:sp>
    </p:spTree>
    <p:extLst>
      <p:ext uri="{BB962C8B-B14F-4D97-AF65-F5344CB8AC3E}">
        <p14:creationId xmlns:p14="http://schemas.microsoft.com/office/powerpoint/2010/main" val="2767368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2DA02301-37EE-45E3-9BE7-6013DFBCA7A8}" type="datetimeFigureOut">
              <a:rPr lang="ko-KR" altLang="en-US" smtClean="0"/>
              <a:t>15. 10. 2.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2B40A9E-971B-4602-907E-45DEEC865B59}" type="slidenum">
              <a:rPr lang="ko-KR" altLang="en-US" smtClean="0"/>
              <a:t>‹#›</a:t>
            </a:fld>
            <a:endParaRPr lang="ko-KR" altLang="en-US"/>
          </a:p>
        </p:txBody>
      </p:sp>
    </p:spTree>
    <p:extLst>
      <p:ext uri="{BB962C8B-B14F-4D97-AF65-F5344CB8AC3E}">
        <p14:creationId xmlns:p14="http://schemas.microsoft.com/office/powerpoint/2010/main" val="3901327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2DA02301-37EE-45E3-9BE7-6013DFBCA7A8}" type="datetimeFigureOut">
              <a:rPr lang="ko-KR" altLang="en-US" smtClean="0"/>
              <a:t>15. 10. 2.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2B40A9E-971B-4602-907E-45DEEC865B59}" type="slidenum">
              <a:rPr lang="ko-KR" altLang="en-US" smtClean="0"/>
              <a:t>‹#›</a:t>
            </a:fld>
            <a:endParaRPr lang="ko-KR" altLang="en-US"/>
          </a:p>
        </p:txBody>
      </p:sp>
    </p:spTree>
    <p:extLst>
      <p:ext uri="{BB962C8B-B14F-4D97-AF65-F5344CB8AC3E}">
        <p14:creationId xmlns:p14="http://schemas.microsoft.com/office/powerpoint/2010/main" val="1312894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2DA02301-37EE-45E3-9BE7-6013DFBCA7A8}" type="datetimeFigureOut">
              <a:rPr lang="ko-KR" altLang="en-US" smtClean="0"/>
              <a:t>15. 10. 2.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C2B40A9E-971B-4602-907E-45DEEC865B59}" type="slidenum">
              <a:rPr lang="ko-KR" altLang="en-US" smtClean="0"/>
              <a:t>‹#›</a:t>
            </a:fld>
            <a:endParaRPr lang="ko-KR" altLang="en-US"/>
          </a:p>
        </p:txBody>
      </p:sp>
    </p:spTree>
    <p:extLst>
      <p:ext uri="{BB962C8B-B14F-4D97-AF65-F5344CB8AC3E}">
        <p14:creationId xmlns:p14="http://schemas.microsoft.com/office/powerpoint/2010/main" val="1199904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2DA02301-37EE-45E3-9BE7-6013DFBCA7A8}" type="datetimeFigureOut">
              <a:rPr lang="ko-KR" altLang="en-US" smtClean="0"/>
              <a:t>15. 10. 2.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C2B40A9E-971B-4602-907E-45DEEC865B59}" type="slidenum">
              <a:rPr lang="ko-KR" altLang="en-US" smtClean="0"/>
              <a:t>‹#›</a:t>
            </a:fld>
            <a:endParaRPr lang="ko-KR" altLang="en-US"/>
          </a:p>
        </p:txBody>
      </p:sp>
    </p:spTree>
    <p:extLst>
      <p:ext uri="{BB962C8B-B14F-4D97-AF65-F5344CB8AC3E}">
        <p14:creationId xmlns:p14="http://schemas.microsoft.com/office/powerpoint/2010/main" val="333709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2DA02301-37EE-45E3-9BE7-6013DFBCA7A8}" type="datetimeFigureOut">
              <a:rPr lang="ko-KR" altLang="en-US" smtClean="0"/>
              <a:t>15. 10. 2.</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C2B40A9E-971B-4602-907E-45DEEC865B59}" type="slidenum">
              <a:rPr lang="ko-KR" altLang="en-US" smtClean="0"/>
              <a:t>‹#›</a:t>
            </a:fld>
            <a:endParaRPr lang="ko-KR" altLang="en-US"/>
          </a:p>
        </p:txBody>
      </p:sp>
    </p:spTree>
    <p:extLst>
      <p:ext uri="{BB962C8B-B14F-4D97-AF65-F5344CB8AC3E}">
        <p14:creationId xmlns:p14="http://schemas.microsoft.com/office/powerpoint/2010/main" val="3092011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2DA02301-37EE-45E3-9BE7-6013DFBCA7A8}" type="datetimeFigureOut">
              <a:rPr lang="ko-KR" altLang="en-US" smtClean="0"/>
              <a:t>15. 10. 2.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C2B40A9E-971B-4602-907E-45DEEC865B59}" type="slidenum">
              <a:rPr lang="ko-KR" altLang="en-US" smtClean="0"/>
              <a:t>‹#›</a:t>
            </a:fld>
            <a:endParaRPr lang="ko-KR" altLang="en-US"/>
          </a:p>
        </p:txBody>
      </p:sp>
    </p:spTree>
    <p:extLst>
      <p:ext uri="{BB962C8B-B14F-4D97-AF65-F5344CB8AC3E}">
        <p14:creationId xmlns:p14="http://schemas.microsoft.com/office/powerpoint/2010/main" val="4173414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2DA02301-37EE-45E3-9BE7-6013DFBCA7A8}" type="datetimeFigureOut">
              <a:rPr lang="ko-KR" altLang="en-US" smtClean="0"/>
              <a:t>15. 10. 2.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C2B40A9E-971B-4602-907E-45DEEC865B59}" type="slidenum">
              <a:rPr lang="ko-KR" altLang="en-US" smtClean="0"/>
              <a:t>‹#›</a:t>
            </a:fld>
            <a:endParaRPr lang="ko-KR" altLang="en-US"/>
          </a:p>
        </p:txBody>
      </p:sp>
    </p:spTree>
    <p:extLst>
      <p:ext uri="{BB962C8B-B14F-4D97-AF65-F5344CB8AC3E}">
        <p14:creationId xmlns:p14="http://schemas.microsoft.com/office/powerpoint/2010/main" val="1078010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2DA02301-37EE-45E3-9BE7-6013DFBCA7A8}" type="datetimeFigureOut">
              <a:rPr lang="ko-KR" altLang="en-US" smtClean="0"/>
              <a:t>15. 10. 2.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C2B40A9E-971B-4602-907E-45DEEC865B59}" type="slidenum">
              <a:rPr lang="ko-KR" altLang="en-US" smtClean="0"/>
              <a:t>‹#›</a:t>
            </a:fld>
            <a:endParaRPr lang="ko-KR" altLang="en-US"/>
          </a:p>
        </p:txBody>
      </p:sp>
    </p:spTree>
    <p:extLst>
      <p:ext uri="{BB962C8B-B14F-4D97-AF65-F5344CB8AC3E}">
        <p14:creationId xmlns:p14="http://schemas.microsoft.com/office/powerpoint/2010/main" val="1008026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2DA02301-37EE-45E3-9BE7-6013DFBCA7A8}" type="datetimeFigureOut">
              <a:rPr lang="ko-KR" altLang="en-US" smtClean="0"/>
              <a:t>15. 10. 2.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C2B40A9E-971B-4602-907E-45DEEC865B59}" type="slidenum">
              <a:rPr lang="ko-KR" altLang="en-US" smtClean="0"/>
              <a:t>‹#›</a:t>
            </a:fld>
            <a:endParaRPr lang="ko-KR" altLang="en-US"/>
          </a:p>
        </p:txBody>
      </p:sp>
    </p:spTree>
    <p:extLst>
      <p:ext uri="{BB962C8B-B14F-4D97-AF65-F5344CB8AC3E}">
        <p14:creationId xmlns:p14="http://schemas.microsoft.com/office/powerpoint/2010/main" val="203514409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A02301-37EE-45E3-9BE7-6013DFBCA7A8}" type="datetimeFigureOut">
              <a:rPr lang="ko-KR" altLang="en-US" smtClean="0"/>
              <a:t>15. 10. 2.</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B40A9E-971B-4602-907E-45DEEC865B59}" type="slidenum">
              <a:rPr lang="ko-KR" altLang="en-US" smtClean="0"/>
              <a:t>‹#›</a:t>
            </a:fld>
            <a:endParaRPr lang="ko-KR" altLang="en-US"/>
          </a:p>
        </p:txBody>
      </p:sp>
    </p:spTree>
    <p:extLst>
      <p:ext uri="{BB962C8B-B14F-4D97-AF65-F5344CB8AC3E}">
        <p14:creationId xmlns:p14="http://schemas.microsoft.com/office/powerpoint/2010/main" val="3664764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hyperlink" Target="http://www.frontiersin.org/Community/WhosWhoActivity.aspx?sname=LucasPozzo_Miller&amp;UID=2887" TargetMode="External"/><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hyperlink" Target="http://www.frontiersin.org/Community/WhosWhoActivity.aspx?sname=XINXU&amp;UID=87177"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hyperlink" Target="http://www.rockland-inc.com/epi-plus.aspx" TargetMode="External"/><Relationship Id="rId5"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hyperlink" Target="https://www.tumblr.com/tagged/histone-modificatio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hyperlink" Target="http://www.cell.com/trends/genetics/fulltext/S0168-9525(08)00023-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23.jpg"/><Relationship Id="rId9" Type="http://schemas.openxmlformats.org/officeDocument/2006/relationships/image" Target="../media/image24.jpeg"/><Relationship Id="rId10" Type="http://schemas.openxmlformats.org/officeDocument/2006/relationships/image" Target="../media/image25.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amtools/hts-specs" TargetMode="External"/><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3" Type="http://schemas.openxmlformats.org/officeDocument/2006/relationships/hyperlink" Target="http://homer.salk.edu/homer/ngs/tagDir.html" TargetMode="External"/><Relationship Id="rId4" Type="http://schemas.openxmlformats.org/officeDocument/2006/relationships/hyperlink" Target="http://homer.salk.edu/homer/ngs/ucsc.html" TargetMode="External"/><Relationship Id="rId5" Type="http://schemas.openxmlformats.org/officeDocument/2006/relationships/hyperlink" Target="http://homer.salk.edu/homer/ngs/peaks.html" TargetMode="External"/><Relationship Id="rId6" Type="http://schemas.openxmlformats.org/officeDocument/2006/relationships/hyperlink" Target="http://homer.salk.edu/homer/ngs/peakMotifs.html" TargetMode="External"/><Relationship Id="rId7" Type="http://schemas.openxmlformats.org/officeDocument/2006/relationships/hyperlink" Target="http://homer.salk.edu/homer/ngs/annotation.html" TargetMode="External"/><Relationship Id="rId8" Type="http://schemas.openxmlformats.org/officeDocument/2006/relationships/hyperlink" Target="http://homer.salk.edu/homer/ngs/quantification.html" TargetMode="External"/><Relationship Id="rId9" Type="http://schemas.openxmlformats.org/officeDocument/2006/relationships/hyperlink" Target="http://homer.salk.edu/homer/ngs/analyzeRNA.html" TargetMode="External"/><Relationship Id="rId1" Type="http://schemas.openxmlformats.org/officeDocument/2006/relationships/slideLayout" Target="../slideLayouts/slideLayout1.xml"/><Relationship Id="rId2" Type="http://schemas.openxmlformats.org/officeDocument/2006/relationships/hyperlink" Target="http://homer.salk.edu/homer/ngs/alignment.html"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bowtie-bio.sourceforge.net/bowtie2/index.shtml" TargetMode="External"/><Relationship Id="rId4" Type="http://schemas.openxmlformats.org/officeDocument/2006/relationships/hyperlink" Target="http://bio-bwa.sourceforge.net/" TargetMode="External"/><Relationship Id="rId5" Type="http://schemas.openxmlformats.org/officeDocument/2006/relationships/hyperlink" Target="http://sourceforge.net/projects/subread/" TargetMode="External"/><Relationship Id="rId6" Type="http://schemas.openxmlformats.org/officeDocument/2006/relationships/hyperlink" Target="http://code.google.com/p/rna-star/" TargetMode="External"/><Relationship Id="rId7" Type="http://schemas.openxmlformats.org/officeDocument/2006/relationships/hyperlink" Target="http://homer.salk.edu/homer/ngs/alignment.html" TargetMode="External"/><Relationship Id="rId1" Type="http://schemas.openxmlformats.org/officeDocument/2006/relationships/slideLayout" Target="../slideLayouts/slideLayout1.xml"/><Relationship Id="rId2" Type="http://schemas.openxmlformats.org/officeDocument/2006/relationships/hyperlink" Target="http://bowtie-bio.sourceforge.net/index.s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 Id="rId3" Type="http://schemas.openxmlformats.org/officeDocument/2006/relationships/hyperlink" Target="http://homer.salk.edu/homer/ngs/alignment.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homer.salk.edu/homer/ngs/tagDir.htm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hyperlink" Target="http://homer.salk.edu/homer/ngs/tagDir.html" TargetMode="External"/><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hyperlink" Target="http://homer.salk.edu/homer/ngs/tagDir.html"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hyperlink" Target="http://homer.salk.edu/homer/ngs/tagDir.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journal.frontiersin.org/article/10.3389/fpsyt.2013.00080/full" TargetMode="External"/><Relationship Id="rId3"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hyperlink" Target="http://homer.salk.edu/homer/ngs/tagDir.html" TargetMode="External"/><Relationship Id="rId1" Type="http://schemas.openxmlformats.org/officeDocument/2006/relationships/slideLayout" Target="../slideLayouts/slideLayout1.xml"/><Relationship Id="rId2" Type="http://schemas.openxmlformats.org/officeDocument/2006/relationships/hyperlink" Target="http://homer.salk.edu/homer/ngs/ucsc.html"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webserverurl/bigwigFold/" TargetMode="External"/><Relationship Id="rId4" Type="http://schemas.openxmlformats.org/officeDocument/2006/relationships/hyperlink" Target="http://homer.salk.edu/homer/ngs/ucsc.html" TargetMode="External"/><Relationship Id="rId1" Type="http://schemas.openxmlformats.org/officeDocument/2006/relationships/slideLayout" Target="../slideLayouts/slideLayout1.xml"/><Relationship Id="rId2" Type="http://schemas.openxmlformats.org/officeDocument/2006/relationships/hyperlink" Target="http://hgdownload.cse.ucsc.edu/admin/ex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hyperlink" Target="http://homer.salk.edu/homer/ngs/ucsc.html" TargetMode="External"/><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hyperlink" Target="https://github.com/shenlab-sinai/ngsplot" TargetMode="External"/><Relationship Id="rId1" Type="http://schemas.openxmlformats.org/officeDocument/2006/relationships/slideLayout" Target="../slideLayouts/slideLayout1.xml"/><Relationship Id="rId2" Type="http://schemas.openxmlformats.org/officeDocument/2006/relationships/hyperlink" Target="http://homer.salk.edu/homer/ngs/tagDir.html"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jpeg"/><Relationship Id="rId5" Type="http://schemas.openxmlformats.org/officeDocument/2006/relationships/hyperlink" Target="http://homer.salk.edu/homer/ngs/tagDir.html" TargetMode="Externa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hyperlink" Target="http://homer.salk.edu/homer/ngs/peaks.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hyperlink" Target="http://homer.salk.edu/homer/ngs/peaks.html"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tonto.github.io/macs-accessories/slides.html" TargetMode="External"/><Relationship Id="rId4" Type="http://schemas.openxmlformats.org/officeDocument/2006/relationships/image" Target="../media/image57.png"/><Relationship Id="rId5" Type="http://schemas.openxmlformats.org/officeDocument/2006/relationships/hyperlink" Target="http://homer.salk.edu/homer/ngs/peaks.html" TargetMode="External"/><Relationship Id="rId1" Type="http://schemas.openxmlformats.org/officeDocument/2006/relationships/slideLayout" Target="../slideLayouts/slideLayout2.xml"/><Relationship Id="rId2" Type="http://schemas.openxmlformats.org/officeDocument/2006/relationships/image" Target="../media/image56.jpe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hyperlink" Target="http://homer.salk.edu/homer/ngs/annotation.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ncc.go.jp/en/nccri/divisions/14carc/14carc01_1.html" TargetMode="External"/><Relationship Id="rId3" Type="http://schemas.openxmlformats.org/officeDocument/2006/relationships/image" Target="../media/image3.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biomedcentral.com/1741-7015/9/98/figure/F1" TargetMode="External"/><Relationship Id="rId3" Type="http://schemas.openxmlformats.org/officeDocument/2006/relationships/image" Target="../media/image59.jpe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60.jpeg"/><Relationship Id="rId5" Type="http://schemas.openxmlformats.org/officeDocument/2006/relationships/hyperlink" Target="http://princesshappyheart.blogspot.com/"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2.xml.rels><?xml version="1.0" encoding="UTF-8" standalone="yes"?>
<Relationships xmlns="http://schemas.openxmlformats.org/package/2006/relationships"><Relationship Id="rId11" Type="http://schemas.openxmlformats.org/officeDocument/2006/relationships/image" Target="../media/image64.png"/><Relationship Id="rId12"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cira.kyoto-u.ac.jp/watanabe/research" TargetMode="External"/><Relationship Id="rId4" Type="http://schemas.openxmlformats.org/officeDocument/2006/relationships/image" Target="../media/image61.jpeg"/><Relationship Id="rId5" Type="http://schemas.openxmlformats.org/officeDocument/2006/relationships/image" Target="../media/image13.png"/><Relationship Id="rId6" Type="http://schemas.openxmlformats.org/officeDocument/2006/relationships/image" Target="../media/image62.png"/><Relationship Id="rId7" Type="http://schemas.microsoft.com/office/2007/relationships/hdphoto" Target="../media/hdphoto2.wdp"/><Relationship Id="rId8" Type="http://schemas.openxmlformats.org/officeDocument/2006/relationships/hyperlink" Target="http://imgbuddy.com/immunoprecipitation-diagram.asp" TargetMode="External"/><Relationship Id="rId9" Type="http://schemas.openxmlformats.org/officeDocument/2006/relationships/image" Target="../media/image63.png"/><Relationship Id="rId10" Type="http://schemas.openxmlformats.org/officeDocument/2006/relationships/hyperlink" Target="https://en.wikipedia.org/wiki/File:Protein_MECP2_PDB_1qk9.pn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microsoft.com/office/2007/relationships/hdphoto" Target="../media/hdphoto3.wdp"/><Relationship Id="rId4" Type="http://schemas.microsoft.com/office/2007/relationships/hdphoto" Target="../media/hdphoto4.wdp"/><Relationship Id="rId5" Type="http://schemas.openxmlformats.org/officeDocument/2006/relationships/image" Target="../media/image69.jpeg"/><Relationship Id="rId6" Type="http://schemas.microsoft.com/office/2007/relationships/hdphoto" Target="../media/hdphoto5.wdp"/><Relationship Id="rId7" Type="http://schemas.openxmlformats.org/officeDocument/2006/relationships/image" Target="../media/image70.jpeg"/><Relationship Id="rId8" Type="http://schemas.microsoft.com/office/2007/relationships/hdphoto" Target="../media/hdphoto6.wdp"/><Relationship Id="rId9"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image" Target="../media/image68.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hyperlink" Target="http://www.wormbook.org/chapters/www_transcriptionalregulation.2/transregulate.html" TargetMode="External"/><Relationship Id="rId5"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hyperlink" Target="http://www.nyas.org/Behavioralepi-eB"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genomebiology.com/2014/15/2/R32/figure/F2" TargetMode="External"/><Relationship Id="rId3" Type="http://schemas.openxmlformats.org/officeDocument/2006/relationships/image" Target="../media/image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45" y="26484"/>
            <a:ext cx="3528392" cy="923330"/>
          </a:xfrm>
          <a:prstGeom prst="rect">
            <a:avLst/>
          </a:prstGeom>
          <a:noFill/>
        </p:spPr>
        <p:txBody>
          <a:bodyPr wrap="square" rtlCol="0">
            <a:spAutoFit/>
          </a:bodyPr>
          <a:lstStyle/>
          <a:p>
            <a:r>
              <a:rPr lang="ko-KR" altLang="en-US" dirty="0"/>
              <a:t>유전체분석 </a:t>
            </a:r>
            <a:r>
              <a:rPr lang="en-US" altLang="ko-KR" dirty="0"/>
              <a:t>R </a:t>
            </a:r>
            <a:r>
              <a:rPr lang="ko-KR" altLang="en-US" dirty="0"/>
              <a:t>파트</a:t>
            </a:r>
            <a:r>
              <a:rPr lang="en-US" altLang="ko-KR" dirty="0" smtClean="0"/>
              <a:t>3</a:t>
            </a:r>
            <a:r>
              <a:rPr lang="en-US" altLang="ko-KR" dirty="0"/>
              <a:t>,</a:t>
            </a:r>
            <a:r>
              <a:rPr lang="ko-KR" altLang="en-US" dirty="0" smtClean="0"/>
              <a:t> </a:t>
            </a:r>
            <a:r>
              <a:rPr lang="en-US" altLang="ko-KR" dirty="0" smtClean="0"/>
              <a:t>4</a:t>
            </a:r>
            <a:r>
              <a:rPr lang="ko-KR" altLang="en-US" dirty="0" err="1" smtClean="0"/>
              <a:t>회차</a:t>
            </a:r>
            <a:endParaRPr lang="en-US" altLang="ko-KR" dirty="0" smtClean="0"/>
          </a:p>
          <a:p>
            <a:r>
              <a:rPr lang="ko-KR" altLang="en-US" dirty="0" smtClean="0"/>
              <a:t>시</a:t>
            </a:r>
            <a:r>
              <a:rPr lang="ko-KR" altLang="en-US" dirty="0"/>
              <a:t>간</a:t>
            </a:r>
            <a:r>
              <a:rPr lang="en-US" altLang="ko-KR" dirty="0" smtClean="0"/>
              <a:t>: 2015</a:t>
            </a:r>
            <a:r>
              <a:rPr lang="ko-KR" altLang="en-US" dirty="0" smtClean="0"/>
              <a:t>년 </a:t>
            </a:r>
            <a:r>
              <a:rPr lang="en-US" altLang="ko-KR" dirty="0" smtClean="0"/>
              <a:t>7</a:t>
            </a:r>
            <a:r>
              <a:rPr lang="ko-KR" altLang="en-US" dirty="0"/>
              <a:t>시 </a:t>
            </a:r>
            <a:r>
              <a:rPr lang="en-US" altLang="ko-KR" dirty="0"/>
              <a:t>30</a:t>
            </a:r>
            <a:r>
              <a:rPr lang="ko-KR" altLang="en-US" dirty="0" smtClean="0"/>
              <a:t>분</a:t>
            </a:r>
            <a:endParaRPr lang="en-US" altLang="ko-KR" dirty="0" smtClean="0"/>
          </a:p>
          <a:p>
            <a:r>
              <a:rPr lang="ko-KR" altLang="en-US" dirty="0" smtClean="0"/>
              <a:t>장소</a:t>
            </a:r>
            <a:r>
              <a:rPr lang="en-US" altLang="ko-KR" dirty="0"/>
              <a:t>: </a:t>
            </a:r>
            <a:r>
              <a:rPr lang="ko-KR" altLang="en-US" dirty="0" err="1"/>
              <a:t>토즈</a:t>
            </a:r>
            <a:r>
              <a:rPr lang="ko-KR" altLang="en-US" dirty="0"/>
              <a:t> 신촌본점</a:t>
            </a:r>
          </a:p>
        </p:txBody>
      </p:sp>
      <p:sp>
        <p:nvSpPr>
          <p:cNvPr id="5" name="TextBox 4"/>
          <p:cNvSpPr txBox="1"/>
          <p:nvPr/>
        </p:nvSpPr>
        <p:spPr>
          <a:xfrm>
            <a:off x="251520" y="2204864"/>
            <a:ext cx="8748464" cy="1323439"/>
          </a:xfrm>
          <a:prstGeom prst="rect">
            <a:avLst/>
          </a:prstGeom>
          <a:noFill/>
        </p:spPr>
        <p:txBody>
          <a:bodyPr wrap="square" rtlCol="0">
            <a:spAutoFit/>
          </a:bodyPr>
          <a:lstStyle/>
          <a:p>
            <a:r>
              <a:rPr lang="en-US" altLang="ko-KR" sz="2800" b="1" dirty="0" err="1"/>
              <a:t>Epigenomics</a:t>
            </a:r>
            <a:r>
              <a:rPr lang="en-US" altLang="ko-KR" sz="2800" b="1" dirty="0"/>
              <a:t>/DNA methylation </a:t>
            </a:r>
            <a:r>
              <a:rPr lang="ko-KR" altLang="en-US" sz="2800" b="1" dirty="0" smtClean="0"/>
              <a:t>이론</a:t>
            </a:r>
            <a:endParaRPr lang="en-US" altLang="ko-KR" sz="2800" b="1" dirty="0" smtClean="0"/>
          </a:p>
          <a:p>
            <a:r>
              <a:rPr lang="ko-KR" altLang="en-US" sz="2800" b="1" dirty="0" smtClean="0"/>
              <a:t/>
            </a:r>
            <a:br>
              <a:rPr lang="ko-KR" altLang="en-US" sz="2800" b="1" dirty="0" smtClean="0"/>
            </a:br>
            <a:r>
              <a:rPr lang="ko-KR" altLang="en-US" sz="2400" b="1" dirty="0"/>
              <a:t>* </a:t>
            </a:r>
            <a:r>
              <a:rPr lang="en-US" altLang="ko-KR" sz="2400" b="1" dirty="0"/>
              <a:t>(Edx:PH525.7x) Case study: </a:t>
            </a:r>
            <a:r>
              <a:rPr lang="en-US" altLang="ko-KR" sz="2400" b="1" dirty="0" err="1"/>
              <a:t>ChIP-seq</a:t>
            </a:r>
            <a:r>
              <a:rPr lang="en-US" altLang="ko-KR" sz="2400" b="1" dirty="0"/>
              <a:t> data analysis</a:t>
            </a:r>
            <a:endParaRPr lang="ko-KR" altLang="en-US" sz="2400" b="1" dirty="0"/>
          </a:p>
        </p:txBody>
      </p:sp>
    </p:spTree>
    <p:extLst>
      <p:ext uri="{BB962C8B-B14F-4D97-AF65-F5344CB8AC3E}">
        <p14:creationId xmlns:p14="http://schemas.microsoft.com/office/powerpoint/2010/main" val="245419126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176"/>
            <a:ext cx="8229600" cy="546192"/>
          </a:xfrm>
        </p:spPr>
        <p:txBody>
          <a:bodyPr>
            <a:normAutofit fontScale="90000"/>
          </a:bodyPr>
          <a:lstStyle/>
          <a:p>
            <a:r>
              <a:rPr lang="en-US" dirty="0" smtClean="0">
                <a:latin typeface="Arial"/>
                <a:cs typeface="Arial"/>
              </a:rPr>
              <a:t>Bisulfite Sequencing</a:t>
            </a:r>
            <a:endParaRPr lang="en-US" dirty="0">
              <a:latin typeface="Arial"/>
              <a:cs typeface="Arial"/>
            </a:endParaRPr>
          </a:p>
        </p:txBody>
      </p:sp>
      <p:grpSp>
        <p:nvGrpSpPr>
          <p:cNvPr id="6" name="Group 5"/>
          <p:cNvGrpSpPr/>
          <p:nvPr/>
        </p:nvGrpSpPr>
        <p:grpSpPr>
          <a:xfrm>
            <a:off x="1465744" y="2271943"/>
            <a:ext cx="6310572" cy="2273301"/>
            <a:chOff x="347676" y="2271943"/>
            <a:chExt cx="6310572" cy="2273301"/>
          </a:xfrm>
        </p:grpSpPr>
        <p:pic>
          <p:nvPicPr>
            <p:cNvPr id="4" name="Picture 3"/>
            <p:cNvPicPr>
              <a:picLocks noChangeAspect="1"/>
            </p:cNvPicPr>
            <p:nvPr/>
          </p:nvPicPr>
          <p:blipFill>
            <a:blip r:embed="rId2"/>
            <a:stretch>
              <a:fillRect/>
            </a:stretch>
          </p:blipFill>
          <p:spPr>
            <a:xfrm>
              <a:off x="347676" y="2271943"/>
              <a:ext cx="1564265" cy="2273301"/>
            </a:xfrm>
            <a:prstGeom prst="rect">
              <a:avLst/>
            </a:prstGeom>
          </p:spPr>
        </p:pic>
        <p:cxnSp>
          <p:nvCxnSpPr>
            <p:cNvPr id="9" name="Straight Connector 8"/>
            <p:cNvCxnSpPr/>
            <p:nvPr/>
          </p:nvCxnSpPr>
          <p:spPr>
            <a:xfrm flipV="1">
              <a:off x="1029983" y="2271944"/>
              <a:ext cx="1479850" cy="2158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029983" y="3066499"/>
              <a:ext cx="1479850" cy="1428963"/>
            </a:xfrm>
            <a:prstGeom prst="line">
              <a:avLst/>
            </a:prstGeom>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3"/>
            <a:stretch>
              <a:fillRect/>
            </a:stretch>
          </p:blipFill>
          <p:spPr>
            <a:xfrm>
              <a:off x="2594248" y="2271944"/>
              <a:ext cx="4064000" cy="2273300"/>
            </a:xfrm>
            <a:prstGeom prst="rect">
              <a:avLst/>
            </a:prstGeom>
          </p:spPr>
        </p:pic>
      </p:grpSp>
    </p:spTree>
    <p:extLst>
      <p:ext uri="{BB962C8B-B14F-4D97-AF65-F5344CB8AC3E}">
        <p14:creationId xmlns:p14="http://schemas.microsoft.com/office/powerpoint/2010/main" val="394435436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s://upload.wikimedia.org/wikipedia/commons/2/24/Wiki_Bisulfite_sequencing_Figure_2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48" y="1412776"/>
            <a:ext cx="8206212" cy="38884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41784" y="548680"/>
            <a:ext cx="8676456" cy="523220"/>
          </a:xfrm>
          <a:prstGeom prst="rect">
            <a:avLst/>
          </a:prstGeom>
          <a:noFill/>
        </p:spPr>
        <p:txBody>
          <a:bodyPr wrap="square" rtlCol="0">
            <a:spAutoFit/>
          </a:bodyPr>
          <a:lstStyle/>
          <a:p>
            <a:pPr algn="ctr"/>
            <a:r>
              <a:rPr lang="en-US" altLang="ko-KR" sz="2800" b="1" dirty="0"/>
              <a:t>DNA methylation analysis </a:t>
            </a:r>
            <a:r>
              <a:rPr lang="en-US" altLang="ko-KR" sz="2800" b="1" dirty="0" smtClean="0"/>
              <a:t>methods</a:t>
            </a:r>
            <a:endParaRPr lang="ko-KR" altLang="en-US" sz="2800" b="1" dirty="0"/>
          </a:p>
        </p:txBody>
      </p:sp>
    </p:spTree>
    <p:extLst>
      <p:ext uri="{BB962C8B-B14F-4D97-AF65-F5344CB8AC3E}">
        <p14:creationId xmlns:p14="http://schemas.microsoft.com/office/powerpoint/2010/main" val="340465285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https://upload.wikimedia.org/wikipedia/en/c/c9/Wiki_Bisulfite_sequencing_Figure_1_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772816"/>
            <a:ext cx="5760640" cy="40074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1520" y="550735"/>
            <a:ext cx="8712968" cy="400110"/>
          </a:xfrm>
          <a:prstGeom prst="rect">
            <a:avLst/>
          </a:prstGeom>
          <a:noFill/>
        </p:spPr>
        <p:txBody>
          <a:bodyPr wrap="square" rtlCol="0">
            <a:spAutoFit/>
          </a:bodyPr>
          <a:lstStyle/>
          <a:p>
            <a:pPr algn="ctr"/>
            <a:r>
              <a:rPr lang="en-US" altLang="ko-KR" sz="2000" b="1" dirty="0"/>
              <a:t>Outline of bisulfite conversion of sample sequence of genomic </a:t>
            </a:r>
            <a:r>
              <a:rPr lang="en-US" altLang="ko-KR" sz="2000" b="1" dirty="0" smtClean="0"/>
              <a:t>DNA</a:t>
            </a:r>
            <a:endParaRPr lang="ko-KR" altLang="en-US" sz="2000" b="1" dirty="0"/>
          </a:p>
        </p:txBody>
      </p:sp>
    </p:spTree>
    <p:extLst>
      <p:ext uri="{BB962C8B-B14F-4D97-AF65-F5344CB8AC3E}">
        <p14:creationId xmlns:p14="http://schemas.microsoft.com/office/powerpoint/2010/main" val="213289883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99029"/>
          </a:xfrm>
        </p:spPr>
        <p:txBody>
          <a:bodyPr>
            <a:normAutofit fontScale="90000"/>
          </a:bodyPr>
          <a:lstStyle/>
          <a:p>
            <a:r>
              <a:rPr lang="en-US" b="1" dirty="0" smtClean="0"/>
              <a:t>MBD-</a:t>
            </a:r>
            <a:r>
              <a:rPr lang="en-US" b="1" dirty="0" err="1" smtClean="0"/>
              <a:t>seq</a:t>
            </a:r>
            <a:endParaRPr lang="en-US" b="1" dirty="0"/>
          </a:p>
        </p:txBody>
      </p:sp>
      <p:sp>
        <p:nvSpPr>
          <p:cNvPr id="4" name="Rectangle 3"/>
          <p:cNvSpPr/>
          <p:nvPr/>
        </p:nvSpPr>
        <p:spPr>
          <a:xfrm>
            <a:off x="4509912" y="6308889"/>
            <a:ext cx="4176888" cy="369332"/>
          </a:xfrm>
          <a:prstGeom prst="rect">
            <a:avLst/>
          </a:prstGeom>
        </p:spPr>
        <p:txBody>
          <a:bodyPr wrap="square">
            <a:spAutoFit/>
          </a:bodyPr>
          <a:lstStyle/>
          <a:p>
            <a:pPr algn="ctr"/>
            <a:r>
              <a:rPr lang="en-US" dirty="0">
                <a:hlinkClick r:id="rId2"/>
              </a:rPr>
              <a:t>Xin Xu</a:t>
            </a:r>
            <a:r>
              <a:rPr lang="en-US" dirty="0"/>
              <a:t> and </a:t>
            </a:r>
            <a:r>
              <a:rPr lang="en-US" dirty="0">
                <a:hlinkClick r:id="rId3"/>
              </a:rPr>
              <a:t>Lucas Pozzo-</a:t>
            </a:r>
            <a:r>
              <a:rPr lang="en-US" dirty="0" smtClean="0">
                <a:hlinkClick r:id="rId3"/>
              </a:rPr>
              <a:t>Miller</a:t>
            </a:r>
            <a:r>
              <a:rPr lang="en-US" dirty="0" smtClean="0"/>
              <a:t>, 2013</a:t>
            </a:r>
            <a:endParaRPr lang="en-US" dirty="0"/>
          </a:p>
        </p:txBody>
      </p:sp>
      <p:pic>
        <p:nvPicPr>
          <p:cNvPr id="10" name="Picture 9"/>
          <p:cNvPicPr>
            <a:picLocks noChangeAspect="1"/>
          </p:cNvPicPr>
          <p:nvPr/>
        </p:nvPicPr>
        <p:blipFill rotWithShape="1">
          <a:blip r:embed="rId4"/>
          <a:srcRect t="29808"/>
          <a:stretch/>
        </p:blipFill>
        <p:spPr>
          <a:xfrm>
            <a:off x="457201" y="2158930"/>
            <a:ext cx="4725754" cy="2713301"/>
          </a:xfrm>
          <a:prstGeom prst="rect">
            <a:avLst/>
          </a:prstGeom>
        </p:spPr>
      </p:pic>
      <p:pic>
        <p:nvPicPr>
          <p:cNvPr id="6" name="Picture 5"/>
          <p:cNvPicPr>
            <a:picLocks noChangeAspect="1"/>
          </p:cNvPicPr>
          <p:nvPr/>
        </p:nvPicPr>
        <p:blipFill rotWithShape="1">
          <a:blip r:embed="rId5"/>
          <a:srcRect l="14506" t="1000" r="46424" b="81264"/>
          <a:stretch/>
        </p:blipFill>
        <p:spPr>
          <a:xfrm>
            <a:off x="578320" y="1824647"/>
            <a:ext cx="3009878" cy="1053999"/>
          </a:xfrm>
          <a:prstGeom prst="rect">
            <a:avLst/>
          </a:prstGeom>
        </p:spPr>
      </p:pic>
      <p:pic>
        <p:nvPicPr>
          <p:cNvPr id="11" name="Picture 10"/>
          <p:cNvPicPr>
            <a:picLocks noChangeAspect="1"/>
          </p:cNvPicPr>
          <p:nvPr/>
        </p:nvPicPr>
        <p:blipFill rotWithShape="1">
          <a:blip r:embed="rId6"/>
          <a:srcRect r="6738" b="39692"/>
          <a:stretch/>
        </p:blipFill>
        <p:spPr>
          <a:xfrm>
            <a:off x="5403991" y="1952175"/>
            <a:ext cx="3588418" cy="2920056"/>
          </a:xfrm>
          <a:prstGeom prst="rect">
            <a:avLst/>
          </a:prstGeom>
        </p:spPr>
      </p:pic>
    </p:spTree>
    <p:extLst>
      <p:ext uri="{BB962C8B-B14F-4D97-AF65-F5344CB8AC3E}">
        <p14:creationId xmlns:p14="http://schemas.microsoft.com/office/powerpoint/2010/main" val="32075617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585187" y="1153902"/>
            <a:ext cx="7973626" cy="4746848"/>
            <a:chOff x="755576" y="1412776"/>
            <a:chExt cx="7973626" cy="4746848"/>
          </a:xfrm>
        </p:grpSpPr>
        <p:pic>
          <p:nvPicPr>
            <p:cNvPr id="19458" name="Picture 2" descr="https://40.media.tumblr.com/4c1381fd7dcc9a719568e64786149002/tumblr_nd4rooUahn1styhl4o9_r1_1280.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052" y="3645024"/>
              <a:ext cx="615315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http://www.rockland-inc.com/uploadedImages/ProductsStatic/Histone%20Posttranslational%20Modification%20Chart.jp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576" y="1412776"/>
              <a:ext cx="6153150" cy="211455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p:cNvSpPr txBox="1"/>
          <p:nvPr/>
        </p:nvSpPr>
        <p:spPr>
          <a:xfrm>
            <a:off x="3635896" y="6381328"/>
            <a:ext cx="5256584" cy="369332"/>
          </a:xfrm>
          <a:prstGeom prst="rect">
            <a:avLst/>
          </a:prstGeom>
          <a:noFill/>
        </p:spPr>
        <p:txBody>
          <a:bodyPr wrap="square" rtlCol="0">
            <a:spAutoFit/>
          </a:bodyPr>
          <a:lstStyle/>
          <a:p>
            <a:r>
              <a:rPr lang="en-US" altLang="ko-KR" b="1" dirty="0" smtClean="0"/>
              <a:t>http://www.rockland-inc.com/epi-plus.aspx</a:t>
            </a:r>
            <a:endParaRPr lang="ko-KR" altLang="en-US" b="1" dirty="0"/>
          </a:p>
        </p:txBody>
      </p:sp>
      <p:sp>
        <p:nvSpPr>
          <p:cNvPr id="5" name="TextBox 4"/>
          <p:cNvSpPr txBox="1"/>
          <p:nvPr/>
        </p:nvSpPr>
        <p:spPr>
          <a:xfrm>
            <a:off x="179512" y="332656"/>
            <a:ext cx="8784976" cy="461665"/>
          </a:xfrm>
          <a:prstGeom prst="rect">
            <a:avLst/>
          </a:prstGeom>
          <a:noFill/>
        </p:spPr>
        <p:txBody>
          <a:bodyPr wrap="square" rtlCol="0">
            <a:spAutoFit/>
          </a:bodyPr>
          <a:lstStyle/>
          <a:p>
            <a:pPr algn="ctr"/>
            <a:r>
              <a:rPr lang="en-US" altLang="ko-KR" sz="2400" b="1" dirty="0"/>
              <a:t>Histone Post translational Modification </a:t>
            </a:r>
            <a:r>
              <a:rPr lang="en-US" altLang="ko-KR" sz="2400" b="1" dirty="0" smtClean="0"/>
              <a:t>chart &amp; antibodies</a:t>
            </a:r>
            <a:endParaRPr lang="ko-KR" altLang="en-US" sz="2400" dirty="0"/>
          </a:p>
        </p:txBody>
      </p:sp>
    </p:spTree>
    <p:extLst>
      <p:ext uri="{BB962C8B-B14F-4D97-AF65-F5344CB8AC3E}">
        <p14:creationId xmlns:p14="http://schemas.microsoft.com/office/powerpoint/2010/main" val="270748947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3352800" y="198438"/>
            <a:ext cx="2667000" cy="792162"/>
          </a:xfrm>
        </p:spPr>
        <p:txBody>
          <a:bodyPr>
            <a:normAutofit fontScale="90000"/>
          </a:bodyPr>
          <a:lstStyle/>
          <a:p>
            <a:pPr eaLnBrk="1" hangingPunct="1"/>
            <a:r>
              <a:rPr lang="en-US" altLang="ko-KR" sz="3800" b="1" dirty="0" err="1" smtClean="0">
                <a:latin typeface="Arial" pitchFamily="34" charset="0"/>
                <a:ea typeface="굴림" charset="-127"/>
                <a:cs typeface="Arial" pitchFamily="34" charset="0"/>
              </a:rPr>
              <a:t>ChIP</a:t>
            </a:r>
            <a:r>
              <a:rPr lang="en-US" altLang="ko-KR" sz="3800" b="1" dirty="0" smtClean="0">
                <a:latin typeface="Arial" pitchFamily="34" charset="0"/>
                <a:ea typeface="굴림" charset="-127"/>
                <a:cs typeface="Arial" pitchFamily="34" charset="0"/>
              </a:rPr>
              <a:t> assay</a:t>
            </a:r>
          </a:p>
        </p:txBody>
      </p:sp>
      <p:pic>
        <p:nvPicPr>
          <p:cNvPr id="39939" name="Picture 3" descr="http://www.activemotif.com/images/products/ChiP_mag_flowchart_web_big.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676400" y="927751"/>
            <a:ext cx="6096000" cy="5291138"/>
          </a:xfrm>
          <a:noFill/>
        </p:spPr>
      </p:pic>
      <p:sp>
        <p:nvSpPr>
          <p:cNvPr id="39940" name="Text Box 4"/>
          <p:cNvSpPr txBox="1">
            <a:spLocks noChangeArrowheads="1"/>
          </p:cNvSpPr>
          <p:nvPr/>
        </p:nvSpPr>
        <p:spPr bwMode="auto">
          <a:xfrm>
            <a:off x="6858000" y="6400800"/>
            <a:ext cx="205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altLang="ko-KR">
                <a:ea typeface="굴림" charset="-127"/>
              </a:rPr>
              <a:t>Activemotif.com</a:t>
            </a:r>
          </a:p>
        </p:txBody>
      </p:sp>
    </p:spTree>
    <p:extLst>
      <p:ext uri="{BB962C8B-B14F-4D97-AF65-F5344CB8AC3E}">
        <p14:creationId xmlns:p14="http://schemas.microsoft.com/office/powerpoint/2010/main" val="232827711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alphaModFix amt="34000"/>
          </a:blip>
          <a:stretch>
            <a:fillRect/>
          </a:stretch>
        </p:blipFill>
        <p:spPr>
          <a:xfrm>
            <a:off x="0" y="381000"/>
            <a:ext cx="9144000" cy="6092190"/>
          </a:xfrm>
          <a:prstGeom prst="rect">
            <a:avLst/>
          </a:prstGeom>
        </p:spPr>
      </p:pic>
      <p:sp>
        <p:nvSpPr>
          <p:cNvPr id="4" name="Text Box 4"/>
          <p:cNvSpPr txBox="1">
            <a:spLocks noChangeArrowheads="1"/>
          </p:cNvSpPr>
          <p:nvPr/>
        </p:nvSpPr>
        <p:spPr bwMode="auto">
          <a:xfrm>
            <a:off x="755576" y="2355034"/>
            <a:ext cx="794395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ko-KR" sz="3200" b="1" dirty="0" smtClean="0">
                <a:ea typeface="굴림" charset="-127"/>
              </a:rPr>
              <a:t>Title:</a:t>
            </a:r>
          </a:p>
          <a:p>
            <a:pPr eaLnBrk="1" hangingPunct="1">
              <a:spcBef>
                <a:spcPct val="50000"/>
              </a:spcBef>
            </a:pPr>
            <a:r>
              <a:rPr lang="en-US" altLang="ko-KR" sz="3200" b="1" dirty="0" smtClean="0">
                <a:ea typeface="굴림" charset="-127"/>
              </a:rPr>
              <a:t>Genome-wide Analysis of XXX binding</a:t>
            </a:r>
            <a:endParaRPr lang="en-US" altLang="ko-KR" sz="3200" b="1" dirty="0">
              <a:ea typeface="Batang" pitchFamily="18" charset="-127"/>
            </a:endParaRPr>
          </a:p>
        </p:txBody>
      </p:sp>
    </p:spTree>
    <p:extLst>
      <p:ext uri="{BB962C8B-B14F-4D97-AF65-F5344CB8AC3E}">
        <p14:creationId xmlns:p14="http://schemas.microsoft.com/office/powerpoint/2010/main" val="205280372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cell.com/cms/attachment/592357/4567383/gr2.jpg">
            <a:hlinkClick r:id="rId2"/>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l="1084" t="4461" r="1266" b="2911"/>
          <a:stretch/>
        </p:blipFill>
        <p:spPr bwMode="auto">
          <a:xfrm>
            <a:off x="1259632" y="980728"/>
            <a:ext cx="6961239" cy="51613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300192" y="6237312"/>
            <a:ext cx="2592288" cy="369332"/>
          </a:xfrm>
          <a:prstGeom prst="rect">
            <a:avLst/>
          </a:prstGeom>
          <a:noFill/>
        </p:spPr>
        <p:txBody>
          <a:bodyPr wrap="square" rtlCol="0">
            <a:spAutoFit/>
          </a:bodyPr>
          <a:lstStyle/>
          <a:p>
            <a:r>
              <a:rPr lang="en-US" altLang="ko-KR" dirty="0" smtClean="0"/>
              <a:t>Elaine R. </a:t>
            </a:r>
            <a:r>
              <a:rPr lang="en-US" altLang="ko-KR" dirty="0" err="1" smtClean="0"/>
              <a:t>Mardis</a:t>
            </a:r>
            <a:r>
              <a:rPr lang="en-US" altLang="ko-KR" dirty="0" smtClean="0"/>
              <a:t>, 2008</a:t>
            </a:r>
            <a:endParaRPr lang="ko-KR" altLang="en-US" dirty="0"/>
          </a:p>
        </p:txBody>
      </p:sp>
      <p:sp>
        <p:nvSpPr>
          <p:cNvPr id="2" name="TextBox 1"/>
          <p:cNvSpPr txBox="1"/>
          <p:nvPr/>
        </p:nvSpPr>
        <p:spPr>
          <a:xfrm>
            <a:off x="1259632" y="199729"/>
            <a:ext cx="7056861" cy="584776"/>
          </a:xfrm>
          <a:prstGeom prst="rect">
            <a:avLst/>
          </a:prstGeom>
          <a:noFill/>
        </p:spPr>
        <p:txBody>
          <a:bodyPr wrap="square" rtlCol="0">
            <a:spAutoFit/>
          </a:bodyPr>
          <a:lstStyle/>
          <a:p>
            <a:pPr algn="ctr"/>
            <a:r>
              <a:rPr lang="en-US" altLang="ko-KR" sz="3200" dirty="0" err="1" smtClean="0">
                <a:latin typeface="Arial"/>
                <a:ea typeface="Arial Unicode MS" panose="020B0604020202020204" pitchFamily="50" charset="-127"/>
                <a:cs typeface="Arial"/>
              </a:rPr>
              <a:t>Illumina</a:t>
            </a:r>
            <a:r>
              <a:rPr lang="en-US" altLang="ko-KR" sz="3200" dirty="0" smtClean="0">
                <a:latin typeface="Arial"/>
                <a:ea typeface="Arial Unicode MS" panose="020B0604020202020204" pitchFamily="50" charset="-127"/>
                <a:cs typeface="Arial"/>
              </a:rPr>
              <a:t> Genome Analyzer Workflow</a:t>
            </a:r>
            <a:endParaRPr lang="ko-KR" altLang="en-US" sz="3200" dirty="0">
              <a:latin typeface="Arial"/>
              <a:ea typeface="Arial Unicode MS" panose="020B0604020202020204" pitchFamily="50" charset="-127"/>
              <a:cs typeface="Arial"/>
            </a:endParaRPr>
          </a:p>
        </p:txBody>
      </p:sp>
    </p:spTree>
    <p:extLst>
      <p:ext uri="{BB962C8B-B14F-4D97-AF65-F5344CB8AC3E}">
        <p14:creationId xmlns:p14="http://schemas.microsoft.com/office/powerpoint/2010/main" val="186136494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13616" y="868523"/>
            <a:ext cx="5024103" cy="5300428"/>
          </a:xfrm>
          <a:prstGeom prst="rect">
            <a:avLst/>
          </a:prstGeom>
        </p:spPr>
      </p:pic>
      <p:sp>
        <p:nvSpPr>
          <p:cNvPr id="5" name="TextBox 4"/>
          <p:cNvSpPr txBox="1"/>
          <p:nvPr/>
        </p:nvSpPr>
        <p:spPr>
          <a:xfrm>
            <a:off x="2042553" y="22790"/>
            <a:ext cx="5294207" cy="707886"/>
          </a:xfrm>
          <a:prstGeom prst="rect">
            <a:avLst/>
          </a:prstGeom>
          <a:noFill/>
        </p:spPr>
        <p:txBody>
          <a:bodyPr wrap="square" rtlCol="0">
            <a:spAutoFit/>
          </a:bodyPr>
          <a:lstStyle/>
          <a:p>
            <a:pPr algn="ctr"/>
            <a:r>
              <a:rPr lang="en-US" sz="4000" dirty="0" smtClean="0">
                <a:latin typeface="Arial"/>
                <a:cs typeface="Arial"/>
              </a:rPr>
              <a:t>Sanger vs. Next Gen</a:t>
            </a:r>
            <a:endParaRPr lang="en-US" sz="4000" dirty="0">
              <a:latin typeface="Arial"/>
              <a:cs typeface="Arial"/>
            </a:endParaRPr>
          </a:p>
        </p:txBody>
      </p:sp>
      <p:sp>
        <p:nvSpPr>
          <p:cNvPr id="8" name="TextBox 7"/>
          <p:cNvSpPr txBox="1"/>
          <p:nvPr/>
        </p:nvSpPr>
        <p:spPr>
          <a:xfrm>
            <a:off x="5364088" y="6460516"/>
            <a:ext cx="3574471" cy="369332"/>
          </a:xfrm>
          <a:prstGeom prst="rect">
            <a:avLst/>
          </a:prstGeom>
          <a:noFill/>
        </p:spPr>
        <p:txBody>
          <a:bodyPr wrap="square" rtlCol="0">
            <a:spAutoFit/>
          </a:bodyPr>
          <a:lstStyle/>
          <a:p>
            <a:pPr algn="ctr"/>
            <a:r>
              <a:rPr lang="en-US" dirty="0" smtClean="0"/>
              <a:t>Jay </a:t>
            </a:r>
            <a:r>
              <a:rPr lang="en-US" dirty="0" err="1" smtClean="0"/>
              <a:t>Shendure</a:t>
            </a:r>
            <a:r>
              <a:rPr lang="en-US" dirty="0" smtClean="0"/>
              <a:t> &amp; </a:t>
            </a:r>
            <a:r>
              <a:rPr lang="en-US" dirty="0" err="1" smtClean="0"/>
              <a:t>Hanlee</a:t>
            </a:r>
            <a:r>
              <a:rPr lang="en-US" dirty="0" smtClean="0"/>
              <a:t> </a:t>
            </a:r>
            <a:r>
              <a:rPr lang="en-US" dirty="0" err="1" smtClean="0"/>
              <a:t>Ji</a:t>
            </a:r>
            <a:r>
              <a:rPr lang="en-US" dirty="0" smtClean="0"/>
              <a:t>, 2008</a:t>
            </a:r>
            <a:endParaRPr lang="en-US" dirty="0"/>
          </a:p>
        </p:txBody>
      </p:sp>
    </p:spTree>
    <p:extLst>
      <p:ext uri="{BB962C8B-B14F-4D97-AF65-F5344CB8AC3E}">
        <p14:creationId xmlns:p14="http://schemas.microsoft.com/office/powerpoint/2010/main" val="166095916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1758" t="16777"/>
          <a:stretch/>
        </p:blipFill>
        <p:spPr>
          <a:xfrm>
            <a:off x="96457" y="1165443"/>
            <a:ext cx="8983245" cy="4763642"/>
          </a:xfrm>
          <a:prstGeom prst="rect">
            <a:avLst/>
          </a:prstGeom>
        </p:spPr>
      </p:pic>
      <p:sp>
        <p:nvSpPr>
          <p:cNvPr id="3" name="TextBox 2"/>
          <p:cNvSpPr txBox="1"/>
          <p:nvPr/>
        </p:nvSpPr>
        <p:spPr>
          <a:xfrm>
            <a:off x="860044" y="199729"/>
            <a:ext cx="7456449" cy="584776"/>
          </a:xfrm>
          <a:prstGeom prst="rect">
            <a:avLst/>
          </a:prstGeom>
          <a:noFill/>
        </p:spPr>
        <p:txBody>
          <a:bodyPr wrap="square" rtlCol="0">
            <a:spAutoFit/>
          </a:bodyPr>
          <a:lstStyle/>
          <a:p>
            <a:pPr algn="ctr"/>
            <a:r>
              <a:rPr lang="en-US" altLang="ko-KR" sz="3200" dirty="0" smtClean="0">
                <a:latin typeface="Arial"/>
                <a:ea typeface="Arial Unicode MS" panose="020B0604020202020204" pitchFamily="50" charset="-127"/>
                <a:cs typeface="Arial"/>
              </a:rPr>
              <a:t>Sequencing as a Powerful Methodology</a:t>
            </a:r>
            <a:endParaRPr lang="ko-KR" altLang="en-US" sz="3200" dirty="0">
              <a:latin typeface="Arial"/>
              <a:ea typeface="Arial Unicode MS" panose="020B0604020202020204" pitchFamily="50" charset="-127"/>
              <a:cs typeface="Arial"/>
            </a:endParaRPr>
          </a:p>
        </p:txBody>
      </p:sp>
      <p:sp>
        <p:nvSpPr>
          <p:cNvPr id="2" name="모서리가 둥근 직사각형 1"/>
          <p:cNvSpPr/>
          <p:nvPr/>
        </p:nvSpPr>
        <p:spPr>
          <a:xfrm>
            <a:off x="96457" y="2780928"/>
            <a:ext cx="2459320" cy="5760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1332424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1640" y="2348880"/>
            <a:ext cx="7056784" cy="3108543"/>
          </a:xfrm>
          <a:prstGeom prst="rect">
            <a:avLst/>
          </a:prstGeom>
          <a:noFill/>
        </p:spPr>
        <p:txBody>
          <a:bodyPr wrap="square" rtlCol="0">
            <a:spAutoFit/>
          </a:bodyPr>
          <a:lstStyle/>
          <a:p>
            <a:pPr marL="342900" indent="-342900">
              <a:buAutoNum type="arabicPeriod"/>
            </a:pPr>
            <a:r>
              <a:rPr lang="en-US" altLang="ko-KR" sz="2800" dirty="0" smtClean="0"/>
              <a:t>Epigenetics (</a:t>
            </a:r>
            <a:r>
              <a:rPr lang="ko-KR" altLang="en-US" sz="2800" dirty="0" smtClean="0"/>
              <a:t>생물학적 이론</a:t>
            </a:r>
            <a:r>
              <a:rPr lang="en-US" altLang="ko-KR" sz="2800" dirty="0" smtClean="0"/>
              <a:t>)</a:t>
            </a:r>
          </a:p>
          <a:p>
            <a:pPr marL="342900" indent="-342900">
              <a:buAutoNum type="arabicPeriod"/>
            </a:pPr>
            <a:endParaRPr lang="en-US" altLang="ko-KR" sz="2800" dirty="0"/>
          </a:p>
          <a:p>
            <a:pPr marL="342900" indent="-342900">
              <a:buAutoNum type="arabicPeriod"/>
            </a:pPr>
            <a:r>
              <a:rPr lang="en-US" altLang="ko-KR" sz="2800" dirty="0" smtClean="0"/>
              <a:t>Epigenetics</a:t>
            </a:r>
            <a:r>
              <a:rPr lang="ko-KR" altLang="en-US" sz="2800" dirty="0" smtClean="0"/>
              <a:t>관련 </a:t>
            </a:r>
            <a:r>
              <a:rPr lang="en-US" altLang="ko-KR" sz="2800" dirty="0" smtClean="0"/>
              <a:t>NGS </a:t>
            </a:r>
            <a:r>
              <a:rPr lang="ko-KR" altLang="en-US" sz="2800" dirty="0" smtClean="0"/>
              <a:t>분석 원리</a:t>
            </a:r>
            <a:endParaRPr lang="en-US" altLang="ko-KR" sz="2800" dirty="0" smtClean="0"/>
          </a:p>
          <a:p>
            <a:pPr marL="342900" indent="-342900">
              <a:buAutoNum type="arabicPeriod"/>
            </a:pPr>
            <a:endParaRPr lang="en-US" altLang="ko-KR" sz="2800" dirty="0"/>
          </a:p>
          <a:p>
            <a:pPr marL="342900" indent="-342900">
              <a:buAutoNum type="arabicPeriod"/>
            </a:pPr>
            <a:r>
              <a:rPr lang="en-US" altLang="ko-KR" sz="2800" dirty="0" smtClean="0"/>
              <a:t>NGS </a:t>
            </a:r>
            <a:r>
              <a:rPr lang="ko-KR" altLang="en-US" sz="2800" dirty="0" smtClean="0"/>
              <a:t>분석을 활용한 연구 실례</a:t>
            </a:r>
            <a:endParaRPr lang="en-US" altLang="ko-KR" sz="2800" dirty="0" smtClean="0"/>
          </a:p>
          <a:p>
            <a:pPr marL="342900" indent="-342900">
              <a:buAutoNum type="arabicPeriod"/>
            </a:pPr>
            <a:endParaRPr lang="en-US" altLang="ko-KR" sz="2800" dirty="0"/>
          </a:p>
          <a:p>
            <a:pPr marL="342900" indent="-342900">
              <a:buAutoNum type="arabicPeriod"/>
            </a:pPr>
            <a:endParaRPr lang="ko-KR" altLang="en-US" sz="2800" dirty="0"/>
          </a:p>
        </p:txBody>
      </p:sp>
      <p:sp>
        <p:nvSpPr>
          <p:cNvPr id="3" name="TextBox 2"/>
          <p:cNvSpPr txBox="1"/>
          <p:nvPr/>
        </p:nvSpPr>
        <p:spPr>
          <a:xfrm>
            <a:off x="1979712" y="939125"/>
            <a:ext cx="5472608" cy="923330"/>
          </a:xfrm>
          <a:prstGeom prst="rect">
            <a:avLst/>
          </a:prstGeom>
          <a:noFill/>
        </p:spPr>
        <p:txBody>
          <a:bodyPr wrap="square" rtlCol="0">
            <a:spAutoFit/>
          </a:bodyPr>
          <a:lstStyle/>
          <a:p>
            <a:pPr algn="ctr"/>
            <a:r>
              <a:rPr lang="en-US" altLang="ko-KR" sz="5400" b="1" dirty="0" smtClean="0"/>
              <a:t>Topics</a:t>
            </a:r>
            <a:endParaRPr lang="ko-KR" altLang="en-US" sz="5400" b="1" dirty="0"/>
          </a:p>
        </p:txBody>
      </p:sp>
    </p:spTree>
    <p:extLst>
      <p:ext uri="{BB962C8B-B14F-4D97-AF65-F5344CB8AC3E}">
        <p14:creationId xmlns:p14="http://schemas.microsoft.com/office/powerpoint/2010/main" val="50427112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600" dirty="0" smtClean="0">
                <a:latin typeface="Arial Unicode MS" panose="020B0604020202020204" pitchFamily="50" charset="-127"/>
                <a:ea typeface="Arial Unicode MS" panose="020B0604020202020204" pitchFamily="50" charset="-127"/>
                <a:cs typeface="Arial Unicode MS" panose="020B0604020202020204" pitchFamily="50" charset="-127"/>
              </a:rPr>
              <a:t>Information flow of sequencing data</a:t>
            </a:r>
            <a:endParaRPr lang="en-US" sz="3600" dirty="0">
              <a:latin typeface="Arial Unicode MS" panose="020B0604020202020204" pitchFamily="50" charset="-127"/>
              <a:ea typeface="Arial Unicode MS" panose="020B0604020202020204" pitchFamily="50" charset="-127"/>
              <a:cs typeface="Arial Unicode MS" panose="020B0604020202020204" pitchFamily="50" charset="-127"/>
            </a:endParaRPr>
          </a:p>
        </p:txBody>
      </p:sp>
      <p:graphicFrame>
        <p:nvGraphicFramePr>
          <p:cNvPr id="4" name="Diagram 3"/>
          <p:cNvGraphicFramePr/>
          <p:nvPr>
            <p:extLst>
              <p:ext uri="{D42A27DB-BD31-4B8C-83A1-F6EECF244321}">
                <p14:modId xmlns:p14="http://schemas.microsoft.com/office/powerpoint/2010/main" val="1860796991"/>
              </p:ext>
            </p:extLst>
          </p:nvPr>
        </p:nvGraphicFramePr>
        <p:xfrm>
          <a:off x="381000" y="1066800"/>
          <a:ext cx="83820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rotWithShape="1">
          <a:blip r:embed="rId8">
            <a:extLst>
              <a:ext uri="{28A0092B-C50C-407E-A947-70E740481C1C}">
                <a14:useLocalDpi xmlns:a14="http://schemas.microsoft.com/office/drawing/2010/main" val="0"/>
              </a:ext>
            </a:extLst>
          </a:blip>
          <a:srcRect r="50000"/>
          <a:stretch/>
        </p:blipFill>
        <p:spPr>
          <a:xfrm>
            <a:off x="304800" y="1219200"/>
            <a:ext cx="2286000" cy="2453640"/>
          </a:xfrm>
          <a:prstGeom prst="rect">
            <a:avLst/>
          </a:prstGeom>
        </p:spPr>
      </p:pic>
      <p:cxnSp>
        <p:nvCxnSpPr>
          <p:cNvPr id="7" name="Straight Connector 6"/>
          <p:cNvCxnSpPr/>
          <p:nvPr/>
        </p:nvCxnSpPr>
        <p:spPr>
          <a:xfrm flipH="1" flipV="1">
            <a:off x="1219200" y="3672840"/>
            <a:ext cx="228600" cy="112776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971800" y="4038600"/>
            <a:ext cx="3200399" cy="243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800" dirty="0"/>
              <a:t>HISEQ2:197:D08GUACXX:8:2105:21056:104282        0       chr10   3000101 255     51M     *       0       0       AAGGTCACCAAAGGCCCACCTTGTCTTTACCTTATTTGTTCTAAATTTTTT     =@@DA:ADDHD;AA?:AAFHGIHHBDEFHIDGB9CFH&lt;?F&lt;DEEIGGHEII     XA:i:0  MD:Z:51 NM:i:0</a:t>
            </a:r>
          </a:p>
          <a:p>
            <a:r>
              <a:rPr lang="en-US" sz="800" dirty="0"/>
              <a:t>HISEQ2:197:D08GUACXX:6:1105:9303:81340  0       chr10   3000301 255     51M     *       0       0       GTGTTATTTCACAAGGTGAAGATAGAGCTTGGTGGCTGCCAGAGAGATTAA     BB@FFFFFHHHHHJJJFGIJIIJJJJJJIJJJHIJJJIIJJJJIGIGIJII     XA:i:0  MD:Z:51 NM:i:0</a:t>
            </a:r>
          </a:p>
          <a:p>
            <a:r>
              <a:rPr lang="en-US" sz="800" dirty="0"/>
              <a:t>HISEQ2:197:D08GUACXX:7:2102:2396:174630 16      chr10   3000373 255     51M     *       0       0       CTGAATCTTCTCCTAAGTATCATCCTGAAGAACAAAATTCCTCTTTTGCTT     JJIJJJJJJJJJJJJJJJIIJJJJJIJJJJJHJJJJJJHHHHHFFFFFCCC     XA:i:0  MD:Z:51 NM:i:0</a:t>
            </a:r>
          </a:p>
          <a:p>
            <a:r>
              <a:rPr lang="en-US" sz="800" dirty="0"/>
              <a:t>HISEQ2:197:D08GUACXX:8:2108:12162:127556        0       chr10   3000388 255     51M     *       0       0       AGTATCATCCTGAAGAACAAAATTCCTCTTTTGCTTAAAATTCACTGGGGA     @@?DDFFDBHFFGJIIGIGGGGGIJGHHIHIIGEGIIIIIJJJIIJIGGGG     XA:i:0  MD:Z:51 </a:t>
            </a:r>
            <a:r>
              <a:rPr lang="en-US" sz="800" dirty="0" smtClean="0"/>
              <a:t>NM:i:0</a:t>
            </a:r>
            <a:endParaRPr lang="en-US" sz="800" dirty="0"/>
          </a:p>
        </p:txBody>
      </p:sp>
      <p:pic>
        <p:nvPicPr>
          <p:cNvPr id="9" name="Picture 2" descr="http://images.forbes.com/media/2010/01/12/0112_genome-illumina_390x220.jpg"/>
          <p:cNvPicPr>
            <a:picLocks noChangeAspect="1" noChangeArrowheads="1"/>
          </p:cNvPicPr>
          <p:nvPr/>
        </p:nvPicPr>
        <p:blipFill>
          <a:blip r:embed="rId9" cstate="print"/>
          <a:srcRect l="20513" r="22051"/>
          <a:stretch>
            <a:fillRect/>
          </a:stretch>
        </p:blipFill>
        <p:spPr bwMode="auto">
          <a:xfrm>
            <a:off x="152400" y="6019800"/>
            <a:ext cx="746067" cy="732745"/>
          </a:xfrm>
          <a:prstGeom prst="rect">
            <a:avLst/>
          </a:prstGeom>
          <a:noFill/>
        </p:spPr>
      </p:pic>
      <p:pic>
        <p:nvPicPr>
          <p:cNvPr id="10" name="Picture 9"/>
          <p:cNvPicPr>
            <a:picLocks noChangeAspect="1"/>
          </p:cNvPicPr>
          <p:nvPr/>
        </p:nvPicPr>
        <p:blipFill rotWithShape="1">
          <a:blip r:embed="rId10">
            <a:extLst>
              <a:ext uri="{28A0092B-C50C-407E-A947-70E740481C1C}">
                <a14:useLocalDpi xmlns:a14="http://schemas.microsoft.com/office/drawing/2010/main" val="0"/>
              </a:ext>
            </a:extLst>
          </a:blip>
          <a:srcRect l="29314" t="21752" r="21507"/>
          <a:stretch/>
        </p:blipFill>
        <p:spPr>
          <a:xfrm>
            <a:off x="6629400" y="3672840"/>
            <a:ext cx="2232196" cy="2057400"/>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20</a:t>
            </a:fld>
            <a:endParaRPr lang="en-US"/>
          </a:p>
        </p:txBody>
      </p:sp>
      <p:sp>
        <p:nvSpPr>
          <p:cNvPr id="6" name="TextBox 5"/>
          <p:cNvSpPr txBox="1"/>
          <p:nvPr/>
        </p:nvSpPr>
        <p:spPr>
          <a:xfrm>
            <a:off x="152400" y="5730240"/>
            <a:ext cx="2239716" cy="461665"/>
          </a:xfrm>
          <a:prstGeom prst="rect">
            <a:avLst/>
          </a:prstGeom>
          <a:noFill/>
        </p:spPr>
        <p:txBody>
          <a:bodyPr wrap="none" rtlCol="0">
            <a:spAutoFit/>
          </a:bodyPr>
          <a:lstStyle/>
          <a:p>
            <a:r>
              <a:rPr lang="en-US" sz="2400" dirty="0" smtClean="0"/>
              <a:t>Image analysis</a:t>
            </a:r>
            <a:endParaRPr lang="en-US" sz="2400" dirty="0"/>
          </a:p>
        </p:txBody>
      </p:sp>
    </p:spTree>
    <p:extLst>
      <p:ext uri="{BB962C8B-B14F-4D97-AF65-F5344CB8AC3E}">
        <p14:creationId xmlns:p14="http://schemas.microsoft.com/office/powerpoint/2010/main" val="213699805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2947987"/>
            <a:ext cx="7772400" cy="1362075"/>
          </a:xfrm>
        </p:spPr>
        <p:txBody>
          <a:bodyPr/>
          <a:lstStyle/>
          <a:p>
            <a:r>
              <a:rPr lang="en-US" dirty="0" err="1" smtClean="0"/>
              <a:t>fastq</a:t>
            </a:r>
            <a:endParaRPr lang="en-US" dirty="0"/>
          </a:p>
        </p:txBody>
      </p:sp>
      <p:sp>
        <p:nvSpPr>
          <p:cNvPr id="5" name="Text Placeholder 4"/>
          <p:cNvSpPr>
            <a:spLocks noGrp="1"/>
          </p:cNvSpPr>
          <p:nvPr>
            <p:ph type="body" idx="1"/>
          </p:nvPr>
        </p:nvSpPr>
        <p:spPr>
          <a:xfrm>
            <a:off x="685800" y="1447800"/>
            <a:ext cx="7772400" cy="1500187"/>
          </a:xfrm>
        </p:spPr>
        <p:txBody>
          <a:bodyPr/>
          <a:lstStyle/>
          <a:p>
            <a:r>
              <a:rPr lang="en-US" dirty="0" smtClean="0"/>
              <a:t>Raw sequence format</a:t>
            </a:r>
            <a:endParaRPr lang="en-US" dirty="0"/>
          </a:p>
        </p:txBody>
      </p:sp>
    </p:spTree>
    <p:extLst>
      <p:ext uri="{BB962C8B-B14F-4D97-AF65-F5344CB8AC3E}">
        <p14:creationId xmlns:p14="http://schemas.microsoft.com/office/powerpoint/2010/main" val="298144975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FASTQ?</a:t>
            </a:r>
            <a:endParaRPr lang="en-US" dirty="0"/>
          </a:p>
        </p:txBody>
      </p:sp>
      <p:sp>
        <p:nvSpPr>
          <p:cNvPr id="3" name="Content Placeholder 2"/>
          <p:cNvSpPr>
            <a:spLocks noGrp="1"/>
          </p:cNvSpPr>
          <p:nvPr>
            <p:ph idx="1"/>
          </p:nvPr>
        </p:nvSpPr>
        <p:spPr>
          <a:xfrm>
            <a:off x="457200" y="1600201"/>
            <a:ext cx="8229600" cy="1828799"/>
          </a:xfrm>
        </p:spPr>
        <p:txBody>
          <a:bodyPr>
            <a:normAutofit fontScale="92500" lnSpcReduction="20000"/>
          </a:bodyPr>
          <a:lstStyle/>
          <a:p>
            <a:r>
              <a:rPr lang="en-US" dirty="0" smtClean="0"/>
              <a:t>Text-based format for storing both biological sequences and corresponding quality scores.</a:t>
            </a:r>
          </a:p>
          <a:p>
            <a:r>
              <a:rPr lang="en-US" dirty="0" smtClean="0"/>
              <a:t>FASTQ = FASTA + QUALITY</a:t>
            </a:r>
          </a:p>
          <a:p>
            <a:r>
              <a:rPr lang="en-US" dirty="0" smtClean="0"/>
              <a:t>A FASTQ file uses four lines per sequence.</a:t>
            </a:r>
            <a:endParaRPr lang="en-US" dirty="0"/>
          </a:p>
        </p:txBody>
      </p:sp>
      <p:sp>
        <p:nvSpPr>
          <p:cNvPr id="4" name="TextBox 3"/>
          <p:cNvSpPr txBox="1"/>
          <p:nvPr/>
        </p:nvSpPr>
        <p:spPr>
          <a:xfrm>
            <a:off x="1371600" y="3733800"/>
            <a:ext cx="6628738" cy="1815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2800" dirty="0">
                <a:latin typeface="Courier New" pitchFamily="49" charset="0"/>
                <a:cs typeface="Courier New" pitchFamily="49" charset="0"/>
              </a:rPr>
              <a:t>@SEQ_ID</a:t>
            </a:r>
          </a:p>
          <a:p>
            <a:r>
              <a:rPr lang="en-US" sz="2800" dirty="0" smtClean="0">
                <a:latin typeface="Courier New" pitchFamily="49" charset="0"/>
                <a:cs typeface="Courier New" pitchFamily="49" charset="0"/>
              </a:rPr>
              <a:t>GATTTGGGGTTCAAAGCAGTATCGATCAAA</a:t>
            </a:r>
          </a:p>
          <a:p>
            <a:r>
              <a:rPr lang="en-US" sz="2800" dirty="0" smtClean="0">
                <a:latin typeface="Courier New" pitchFamily="49" charset="0"/>
                <a:cs typeface="Courier New" pitchFamily="49" charset="0"/>
              </a:rPr>
              <a:t>+SEQ_ID(Optional)</a:t>
            </a:r>
          </a:p>
          <a:p>
            <a:r>
              <a:rPr lang="en-US" sz="2800" dirty="0" smtClean="0">
                <a:latin typeface="Courier New" pitchFamily="49" charset="0"/>
                <a:cs typeface="Courier New" pitchFamily="49" charset="0"/>
              </a:rPr>
              <a:t>!''*((((***+))%%%++)(%%%%).1**</a:t>
            </a:r>
            <a:endParaRPr lang="en-US" sz="2800" dirty="0">
              <a:latin typeface="Courier New" pitchFamily="49" charset="0"/>
              <a:cs typeface="Courier New" pitchFamily="49" charset="0"/>
            </a:endParaRPr>
          </a:p>
        </p:txBody>
      </p:sp>
      <p:sp>
        <p:nvSpPr>
          <p:cNvPr id="5" name="TextBox 4"/>
          <p:cNvSpPr txBox="1"/>
          <p:nvPr/>
        </p:nvSpPr>
        <p:spPr>
          <a:xfrm>
            <a:off x="895590" y="3657600"/>
            <a:ext cx="385042" cy="523220"/>
          </a:xfrm>
          <a:prstGeom prst="rect">
            <a:avLst/>
          </a:prstGeom>
          <a:noFill/>
        </p:spPr>
        <p:txBody>
          <a:bodyPr wrap="none" rtlCol="0">
            <a:spAutoFit/>
          </a:bodyPr>
          <a:lstStyle/>
          <a:p>
            <a:r>
              <a:rPr lang="en-US" sz="2800" b="1" dirty="0" smtClean="0"/>
              <a:t>1</a:t>
            </a:r>
            <a:endParaRPr lang="en-US" sz="2800" b="1" dirty="0"/>
          </a:p>
        </p:txBody>
      </p:sp>
      <p:sp>
        <p:nvSpPr>
          <p:cNvPr id="6" name="TextBox 5"/>
          <p:cNvSpPr txBox="1"/>
          <p:nvPr/>
        </p:nvSpPr>
        <p:spPr>
          <a:xfrm>
            <a:off x="895590" y="4171855"/>
            <a:ext cx="385042" cy="523220"/>
          </a:xfrm>
          <a:prstGeom prst="rect">
            <a:avLst/>
          </a:prstGeom>
          <a:noFill/>
        </p:spPr>
        <p:txBody>
          <a:bodyPr wrap="none" rtlCol="0">
            <a:spAutoFit/>
          </a:bodyPr>
          <a:lstStyle/>
          <a:p>
            <a:r>
              <a:rPr lang="en-US" sz="2800" b="1" dirty="0"/>
              <a:t>2</a:t>
            </a:r>
          </a:p>
        </p:txBody>
      </p:sp>
      <p:sp>
        <p:nvSpPr>
          <p:cNvPr id="7" name="TextBox 6"/>
          <p:cNvSpPr txBox="1"/>
          <p:nvPr/>
        </p:nvSpPr>
        <p:spPr>
          <a:xfrm>
            <a:off x="895590" y="4557866"/>
            <a:ext cx="385042" cy="523220"/>
          </a:xfrm>
          <a:prstGeom prst="rect">
            <a:avLst/>
          </a:prstGeom>
          <a:noFill/>
        </p:spPr>
        <p:txBody>
          <a:bodyPr wrap="none" rtlCol="0">
            <a:spAutoFit/>
          </a:bodyPr>
          <a:lstStyle/>
          <a:p>
            <a:r>
              <a:rPr lang="en-US" sz="2800" b="1" dirty="0"/>
              <a:t>3</a:t>
            </a:r>
          </a:p>
        </p:txBody>
      </p:sp>
      <p:sp>
        <p:nvSpPr>
          <p:cNvPr id="8" name="TextBox 7"/>
          <p:cNvSpPr txBox="1"/>
          <p:nvPr/>
        </p:nvSpPr>
        <p:spPr>
          <a:xfrm>
            <a:off x="895590" y="5026462"/>
            <a:ext cx="385042" cy="523220"/>
          </a:xfrm>
          <a:prstGeom prst="rect">
            <a:avLst/>
          </a:prstGeom>
          <a:noFill/>
        </p:spPr>
        <p:txBody>
          <a:bodyPr wrap="none" rtlCol="0">
            <a:spAutoFit/>
          </a:bodyPr>
          <a:lstStyle/>
          <a:p>
            <a:r>
              <a:rPr lang="en-US" sz="2800" b="1" dirty="0"/>
              <a:t>4</a:t>
            </a:r>
          </a:p>
        </p:txBody>
      </p:sp>
    </p:spTree>
    <p:extLst>
      <p:ext uri="{BB962C8B-B14F-4D97-AF65-F5344CB8AC3E}">
        <p14:creationId xmlns:p14="http://schemas.microsoft.com/office/powerpoint/2010/main" val="61053696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score calculation</a:t>
            </a:r>
            <a:endParaRPr lang="en-US" dirty="0"/>
          </a:p>
        </p:txBody>
      </p:sp>
      <p:sp>
        <p:nvSpPr>
          <p:cNvPr id="4" name="TextBox 3"/>
          <p:cNvSpPr txBox="1"/>
          <p:nvPr/>
        </p:nvSpPr>
        <p:spPr>
          <a:xfrm>
            <a:off x="990600" y="1295399"/>
            <a:ext cx="6628738" cy="9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2800" dirty="0" smtClean="0">
                <a:latin typeface="Courier New" pitchFamily="49" charset="0"/>
                <a:cs typeface="Courier New" pitchFamily="49" charset="0"/>
              </a:rPr>
              <a:t>+SEQ_ID</a:t>
            </a:r>
          </a:p>
          <a:p>
            <a:r>
              <a:rPr lang="en-US" sz="2800" dirty="0" smtClean="0">
                <a:latin typeface="Courier New" pitchFamily="49" charset="0"/>
                <a:cs typeface="Courier New" pitchFamily="49" charset="0"/>
              </a:rPr>
              <a:t>!''*((((***+))%%%++)(%%%%).1**</a:t>
            </a:r>
            <a:endParaRPr lang="en-US" sz="2800" dirty="0">
              <a:latin typeface="Courier New" pitchFamily="49" charset="0"/>
              <a:cs typeface="Courier New" pitchFamily="49" charset="0"/>
            </a:endParaRPr>
          </a:p>
        </p:txBody>
      </p:sp>
      <p:sp>
        <p:nvSpPr>
          <p:cNvPr id="5" name="TextBox 4"/>
          <p:cNvSpPr txBox="1"/>
          <p:nvPr/>
        </p:nvSpPr>
        <p:spPr>
          <a:xfrm>
            <a:off x="7772400" y="1295399"/>
            <a:ext cx="654346" cy="1015663"/>
          </a:xfrm>
          <a:prstGeom prst="rect">
            <a:avLst/>
          </a:prstGeom>
          <a:noFill/>
        </p:spPr>
        <p:txBody>
          <a:bodyPr wrap="none" rtlCol="0">
            <a:spAutoFit/>
          </a:bodyPr>
          <a:lstStyle/>
          <a:p>
            <a:r>
              <a:rPr lang="en-US" sz="6000" b="1" dirty="0" smtClean="0"/>
              <a:t>?</a:t>
            </a:r>
            <a:endParaRPr lang="en-US" sz="6000" b="1" dirty="0"/>
          </a:p>
        </p:txBody>
      </p:sp>
      <p:sp>
        <p:nvSpPr>
          <p:cNvPr id="6" name="TextBox 5"/>
          <p:cNvSpPr txBox="1"/>
          <p:nvPr/>
        </p:nvSpPr>
        <p:spPr>
          <a:xfrm>
            <a:off x="609600" y="2379601"/>
            <a:ext cx="8382000" cy="646331"/>
          </a:xfrm>
          <a:prstGeom prst="rect">
            <a:avLst/>
          </a:prstGeom>
          <a:noFill/>
        </p:spPr>
        <p:txBody>
          <a:bodyPr wrap="square" rtlCol="0">
            <a:spAutoFit/>
          </a:bodyPr>
          <a:lstStyle/>
          <a:p>
            <a:r>
              <a:rPr lang="en-US" dirty="0"/>
              <a:t>A quality value </a:t>
            </a:r>
            <a:r>
              <a:rPr lang="en-US" i="1" dirty="0"/>
              <a:t>Q</a:t>
            </a:r>
            <a:r>
              <a:rPr lang="en-US" dirty="0"/>
              <a:t> is an integer </a:t>
            </a:r>
            <a:r>
              <a:rPr lang="en-US" dirty="0" smtClean="0"/>
              <a:t>representation of</a:t>
            </a:r>
            <a:r>
              <a:rPr lang="en-US" dirty="0"/>
              <a:t> </a:t>
            </a:r>
            <a:r>
              <a:rPr lang="en-US" dirty="0" smtClean="0"/>
              <a:t>the </a:t>
            </a:r>
            <a:r>
              <a:rPr lang="en-US" dirty="0"/>
              <a:t>probability </a:t>
            </a:r>
            <a:r>
              <a:rPr lang="en-US" i="1" dirty="0" smtClean="0"/>
              <a:t>p</a:t>
            </a:r>
            <a:r>
              <a:rPr lang="en-US" dirty="0"/>
              <a:t> </a:t>
            </a:r>
            <a:r>
              <a:rPr lang="en-US" dirty="0" smtClean="0"/>
              <a:t>that </a:t>
            </a:r>
            <a:r>
              <a:rPr lang="en-US" dirty="0"/>
              <a:t>the corresponding base call is </a:t>
            </a:r>
            <a:r>
              <a:rPr lang="en-US" dirty="0" smtClean="0"/>
              <a:t>incorrect.</a:t>
            </a:r>
            <a:endParaRPr lang="en-US" dirty="0"/>
          </a:p>
        </p:txBody>
      </p:sp>
      <p:pic>
        <p:nvPicPr>
          <p:cNvPr id="1026" name="Picture 2" descr="Q_\text{sanger} = -10 \, \log_{10} 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416557"/>
            <a:ext cx="2247900" cy="254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_\text{solexa-prior to v.1.3} = -10 \, \log_{10} \frac{p}{1-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9079" y="3295260"/>
            <a:ext cx="3771900" cy="50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81758" y="3200400"/>
            <a:ext cx="385042" cy="523220"/>
          </a:xfrm>
          <a:prstGeom prst="rect">
            <a:avLst/>
          </a:prstGeom>
          <a:noFill/>
        </p:spPr>
        <p:txBody>
          <a:bodyPr wrap="none" rtlCol="0">
            <a:spAutoFit/>
          </a:bodyPr>
          <a:lstStyle/>
          <a:p>
            <a:r>
              <a:rPr lang="en-US" sz="2800" b="1" dirty="0" smtClean="0"/>
              <a:t>1</a:t>
            </a:r>
            <a:endParaRPr lang="en-US" sz="2800" b="1" dirty="0"/>
          </a:p>
        </p:txBody>
      </p:sp>
      <p:sp>
        <p:nvSpPr>
          <p:cNvPr id="8" name="TextBox 7"/>
          <p:cNvSpPr txBox="1"/>
          <p:nvPr/>
        </p:nvSpPr>
        <p:spPr>
          <a:xfrm>
            <a:off x="4186958" y="3200400"/>
            <a:ext cx="385042" cy="523220"/>
          </a:xfrm>
          <a:prstGeom prst="rect">
            <a:avLst/>
          </a:prstGeom>
          <a:noFill/>
        </p:spPr>
        <p:txBody>
          <a:bodyPr wrap="none" rtlCol="0">
            <a:spAutoFit/>
          </a:bodyPr>
          <a:lstStyle/>
          <a:p>
            <a:r>
              <a:rPr lang="en-US" sz="2800" b="1" dirty="0" smtClean="0"/>
              <a:t>2</a:t>
            </a:r>
            <a:endParaRPr lang="en-US" sz="2800" b="1" dirty="0"/>
          </a:p>
        </p:txBody>
      </p:sp>
      <p:pic>
        <p:nvPicPr>
          <p:cNvPr id="1030" name="Picture 6" descr="Relationship between Q and 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469" y="3560663"/>
            <a:ext cx="5715000" cy="33337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706368" y="4724400"/>
            <a:ext cx="928459" cy="369332"/>
          </a:xfrm>
          <a:prstGeom prst="rect">
            <a:avLst/>
          </a:prstGeom>
          <a:noFill/>
        </p:spPr>
        <p:txBody>
          <a:bodyPr wrap="none" rtlCol="0">
            <a:spAutoFit/>
          </a:bodyPr>
          <a:lstStyle/>
          <a:p>
            <a:r>
              <a:rPr lang="en-US" dirty="0" smtClean="0"/>
              <a:t>Sanger</a:t>
            </a:r>
            <a:endParaRPr lang="en-US" dirty="0"/>
          </a:p>
        </p:txBody>
      </p:sp>
      <p:sp>
        <p:nvSpPr>
          <p:cNvPr id="10" name="TextBox 9"/>
          <p:cNvSpPr txBox="1"/>
          <p:nvPr/>
        </p:nvSpPr>
        <p:spPr>
          <a:xfrm>
            <a:off x="5605711" y="4912176"/>
            <a:ext cx="889987" cy="369332"/>
          </a:xfrm>
          <a:prstGeom prst="rect">
            <a:avLst/>
          </a:prstGeom>
          <a:noFill/>
        </p:spPr>
        <p:txBody>
          <a:bodyPr wrap="none" rtlCol="0">
            <a:spAutoFit/>
          </a:bodyPr>
          <a:lstStyle/>
          <a:p>
            <a:r>
              <a:rPr lang="en-US" dirty="0" err="1" smtClean="0"/>
              <a:t>Solexa</a:t>
            </a:r>
            <a:endParaRPr lang="en-US" dirty="0"/>
          </a:p>
        </p:txBody>
      </p:sp>
      <p:cxnSp>
        <p:nvCxnSpPr>
          <p:cNvPr id="12" name="Straight Arrow Connector 11"/>
          <p:cNvCxnSpPr>
            <a:stCxn id="9" idx="2"/>
          </p:cNvCxnSpPr>
          <p:nvPr/>
        </p:nvCxnSpPr>
        <p:spPr>
          <a:xfrm>
            <a:off x="4170598" y="5093732"/>
            <a:ext cx="134371" cy="62126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0" idx="2"/>
          </p:cNvCxnSpPr>
          <p:nvPr/>
        </p:nvCxnSpPr>
        <p:spPr>
          <a:xfrm flipH="1">
            <a:off x="5715000" y="5281508"/>
            <a:ext cx="335705" cy="73829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15000" y="6553200"/>
            <a:ext cx="1271502" cy="215444"/>
          </a:xfrm>
          <a:prstGeom prst="rect">
            <a:avLst/>
          </a:prstGeom>
          <a:noFill/>
        </p:spPr>
        <p:txBody>
          <a:bodyPr wrap="none" rtlCol="0">
            <a:spAutoFit/>
          </a:bodyPr>
          <a:lstStyle/>
          <a:p>
            <a:r>
              <a:rPr lang="en-US" sz="800" dirty="0" smtClean="0"/>
              <a:t>Figures from </a:t>
            </a:r>
            <a:r>
              <a:rPr lang="en-US" sz="800" dirty="0" err="1" smtClean="0"/>
              <a:t>Wikepedia</a:t>
            </a:r>
            <a:endParaRPr lang="en-US" sz="800" dirty="0"/>
          </a:p>
        </p:txBody>
      </p:sp>
    </p:spTree>
    <p:extLst>
      <p:ext uri="{BB962C8B-B14F-4D97-AF65-F5344CB8AC3E}">
        <p14:creationId xmlns:p14="http://schemas.microsoft.com/office/powerpoint/2010/main" val="147388428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score interpretation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798258417"/>
              </p:ext>
            </p:extLst>
          </p:nvPr>
        </p:nvGraphicFramePr>
        <p:xfrm>
          <a:off x="457200" y="2590800"/>
          <a:ext cx="8229600" cy="2468880"/>
        </p:xfrm>
        <a:graphic>
          <a:graphicData uri="http://schemas.openxmlformats.org/drawingml/2006/table">
            <a:tbl>
              <a:tblPr/>
              <a:tblGrid>
                <a:gridCol w="2743200"/>
                <a:gridCol w="2743200"/>
                <a:gridCol w="2743200"/>
              </a:tblGrid>
              <a:tr h="0">
                <a:tc>
                  <a:txBody>
                    <a:bodyPr/>
                    <a:lstStyle/>
                    <a:p>
                      <a:pPr algn="ctr"/>
                      <a:r>
                        <a:rPr lang="en-US" dirty="0" err="1">
                          <a:effectLst/>
                        </a:rPr>
                        <a:t>Phred</a:t>
                      </a:r>
                      <a:r>
                        <a:rPr lang="en-US" dirty="0">
                          <a:effectLst/>
                        </a:rPr>
                        <a:t> Quality Score</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2F2F2"/>
                    </a:solidFill>
                  </a:tcPr>
                </a:tc>
                <a:tc>
                  <a:txBody>
                    <a:bodyPr/>
                    <a:lstStyle/>
                    <a:p>
                      <a:pPr algn="ctr"/>
                      <a:r>
                        <a:rPr lang="en-US" dirty="0">
                          <a:effectLst/>
                        </a:rPr>
                        <a:t>Probability of incorrect base call</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2F2F2"/>
                    </a:solidFill>
                  </a:tcPr>
                </a:tc>
                <a:tc>
                  <a:txBody>
                    <a:bodyPr/>
                    <a:lstStyle/>
                    <a:p>
                      <a:pPr algn="ctr"/>
                      <a:r>
                        <a:rPr lang="en-US">
                          <a:effectLst/>
                        </a:rPr>
                        <a:t>Base call accuracy</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2F2F2"/>
                    </a:solidFill>
                  </a:tcPr>
                </a:tc>
              </a:tr>
              <a:tr h="0">
                <a:tc>
                  <a:txBody>
                    <a:bodyPr/>
                    <a:lstStyle/>
                    <a:p>
                      <a:r>
                        <a:rPr lang="en-US">
                          <a:effectLst/>
                        </a:rPr>
                        <a:t>10</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effectLst/>
                        </a:rPr>
                        <a:t>1 in 10</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effectLst/>
                        </a:rPr>
                        <a:t>90%</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0">
                <a:tc>
                  <a:txBody>
                    <a:bodyPr/>
                    <a:lstStyle/>
                    <a:p>
                      <a:r>
                        <a:rPr lang="en-US">
                          <a:effectLst/>
                        </a:rPr>
                        <a:t>20</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effectLst/>
                        </a:rPr>
                        <a:t>1 in 100</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effectLst/>
                        </a:rPr>
                        <a:t>99%</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0">
                <a:tc>
                  <a:txBody>
                    <a:bodyPr/>
                    <a:lstStyle/>
                    <a:p>
                      <a:r>
                        <a:rPr lang="en-US">
                          <a:effectLst/>
                        </a:rPr>
                        <a:t>30</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effectLst/>
                        </a:rPr>
                        <a:t>1 in 1000</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effectLst/>
                        </a:rPr>
                        <a:t>99.9%</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0">
                <a:tc>
                  <a:txBody>
                    <a:bodyPr/>
                    <a:lstStyle/>
                    <a:p>
                      <a:r>
                        <a:rPr lang="en-US">
                          <a:effectLst/>
                        </a:rPr>
                        <a:t>40</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effectLst/>
                        </a:rPr>
                        <a:t>1 in 10000</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effectLst/>
                        </a:rPr>
                        <a:t>99.99%</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r h="0">
                <a:tc>
                  <a:txBody>
                    <a:bodyPr/>
                    <a:lstStyle/>
                    <a:p>
                      <a:r>
                        <a:rPr lang="en-US">
                          <a:effectLst/>
                        </a:rPr>
                        <a:t>50</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a:effectLst/>
                        </a:rPr>
                        <a:t>1 in 100000</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99.999%</a:t>
                      </a:r>
                    </a:p>
                  </a:txBody>
                  <a:tcPr anchor="ctr">
                    <a:lnL w="6350" cap="flat" cmpd="sng" algn="ctr">
                      <a:solidFill>
                        <a:srgbClr val="AAAAAA"/>
                      </a:solidFill>
                      <a:prstDash val="solid"/>
                      <a:round/>
                      <a:headEnd type="none" w="med" len="med"/>
                      <a:tailEnd type="none" w="med" len="med"/>
                    </a:lnL>
                    <a:lnR w="6350" cap="flat" cmpd="sng" algn="ctr">
                      <a:solidFill>
                        <a:srgbClr val="AAAAAA"/>
                      </a:solidFill>
                      <a:prstDash val="solid"/>
                      <a:round/>
                      <a:headEnd type="none" w="med" len="med"/>
                      <a:tailEnd type="none" w="med" len="med"/>
                    </a:lnR>
                    <a:lnT w="6350" cap="flat" cmpd="sng" algn="ctr">
                      <a:solidFill>
                        <a:srgbClr val="AAAAAA"/>
                      </a:solidFill>
                      <a:prstDash val="solid"/>
                      <a:round/>
                      <a:headEnd type="none" w="med" len="med"/>
                      <a:tailEnd type="none" w="med" len="med"/>
                    </a:lnT>
                    <a:lnB w="6350" cap="flat" cmpd="sng" algn="ctr">
                      <a:solidFill>
                        <a:srgbClr val="AAAAAA"/>
                      </a:solidFill>
                      <a:prstDash val="solid"/>
                      <a:round/>
                      <a:headEnd type="none" w="med" len="med"/>
                      <a:tailEnd type="none" w="med" len="med"/>
                    </a:lnB>
                    <a:solidFill>
                      <a:srgbClr val="F9F9F9"/>
                    </a:solidFill>
                  </a:tcPr>
                </a:tc>
              </a:tr>
            </a:tbl>
          </a:graphicData>
        </a:graphic>
      </p:graphicFrame>
      <p:pic>
        <p:nvPicPr>
          <p:cNvPr id="2050" name="Picture 2" descr="Q = -10 \ \log_{10} 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908175"/>
            <a:ext cx="2301875" cy="3016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 = 10^{\frac{-Q}{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1828800"/>
            <a:ext cx="1317625" cy="381000"/>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a:off x="4114800" y="1919381"/>
            <a:ext cx="914400" cy="225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950643" y="6445478"/>
            <a:ext cx="1345240" cy="215444"/>
          </a:xfrm>
          <a:prstGeom prst="rect">
            <a:avLst/>
          </a:prstGeom>
          <a:noFill/>
        </p:spPr>
        <p:txBody>
          <a:bodyPr wrap="none" rtlCol="0">
            <a:spAutoFit/>
          </a:bodyPr>
          <a:lstStyle/>
          <a:p>
            <a:r>
              <a:rPr lang="en-US" sz="800" dirty="0" smtClean="0"/>
              <a:t>Materials from </a:t>
            </a:r>
            <a:r>
              <a:rPr lang="en-US" sz="800" dirty="0" err="1" smtClean="0"/>
              <a:t>Wikepedia</a:t>
            </a:r>
            <a:endParaRPr lang="en-US" sz="800" dirty="0"/>
          </a:p>
        </p:txBody>
      </p:sp>
    </p:spTree>
    <p:extLst>
      <p:ext uri="{BB962C8B-B14F-4D97-AF65-F5344CB8AC3E}">
        <p14:creationId xmlns:p14="http://schemas.microsoft.com/office/powerpoint/2010/main" val="310879219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2795587"/>
            <a:ext cx="7772400" cy="1362075"/>
          </a:xfrm>
        </p:spPr>
        <p:txBody>
          <a:bodyPr/>
          <a:lstStyle/>
          <a:p>
            <a:r>
              <a:rPr lang="en-US" dirty="0" smtClean="0"/>
              <a:t>Sam/bam</a:t>
            </a:r>
            <a:endParaRPr lang="en-US" dirty="0"/>
          </a:p>
        </p:txBody>
      </p:sp>
      <p:sp>
        <p:nvSpPr>
          <p:cNvPr id="5" name="Text Placeholder 4"/>
          <p:cNvSpPr>
            <a:spLocks noGrp="1"/>
          </p:cNvSpPr>
          <p:nvPr>
            <p:ph type="body" idx="1"/>
          </p:nvPr>
        </p:nvSpPr>
        <p:spPr>
          <a:xfrm>
            <a:off x="685800" y="1295400"/>
            <a:ext cx="7772400" cy="1500187"/>
          </a:xfrm>
        </p:spPr>
        <p:txBody>
          <a:bodyPr/>
          <a:lstStyle/>
          <a:p>
            <a:r>
              <a:rPr lang="en-US" dirty="0" smtClean="0"/>
              <a:t>Alignment format</a:t>
            </a:r>
            <a:endParaRPr lang="en-US" dirty="0"/>
          </a:p>
        </p:txBody>
      </p:sp>
    </p:spTree>
    <p:extLst>
      <p:ext uri="{BB962C8B-B14F-4D97-AF65-F5344CB8AC3E}">
        <p14:creationId xmlns:p14="http://schemas.microsoft.com/office/powerpoint/2010/main" val="82109847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 read alignment</a:t>
            </a:r>
            <a:endParaRPr lang="en-US" dirty="0"/>
          </a:p>
        </p:txBody>
      </p:sp>
      <p:sp>
        <p:nvSpPr>
          <p:cNvPr id="3" name="Content Placeholder 2"/>
          <p:cNvSpPr>
            <a:spLocks noGrp="1"/>
          </p:cNvSpPr>
          <p:nvPr>
            <p:ph idx="1"/>
          </p:nvPr>
        </p:nvSpPr>
        <p:spPr>
          <a:xfrm>
            <a:off x="464934" y="5257800"/>
            <a:ext cx="8229600" cy="1279008"/>
          </a:xfrm>
        </p:spPr>
        <p:txBody>
          <a:bodyPr/>
          <a:lstStyle/>
          <a:p>
            <a:r>
              <a:rPr lang="en-US" dirty="0" smtClean="0"/>
              <a:t>Many choices: BWA, Bowtie, </a:t>
            </a:r>
            <a:r>
              <a:rPr lang="en-US" dirty="0" err="1" smtClean="0"/>
              <a:t>Maq</a:t>
            </a:r>
            <a:r>
              <a:rPr lang="en-US" dirty="0" smtClean="0"/>
              <a:t>, Soap, Star, Tophat, etc.</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797" y="1371600"/>
            <a:ext cx="1485900" cy="163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http://blogs.scientificamerican.com/media/inline/blog/Image/human_genome_decade.jpg"/>
          <p:cNvPicPr>
            <a:picLocks noChangeAspect="1" noChangeArrowheads="1"/>
          </p:cNvPicPr>
          <p:nvPr/>
        </p:nvPicPr>
        <p:blipFill rotWithShape="1">
          <a:blip r:embed="rId4">
            <a:extLst>
              <a:ext uri="{28A0092B-C50C-407E-A947-70E740481C1C}">
                <a14:useLocalDpi xmlns:a14="http://schemas.microsoft.com/office/drawing/2010/main" val="0"/>
              </a:ext>
            </a:extLst>
          </a:blip>
          <a:srcRect l="25451" r="24986"/>
          <a:stretch/>
        </p:blipFill>
        <p:spPr bwMode="auto">
          <a:xfrm rot="5400000">
            <a:off x="4205239" y="2568649"/>
            <a:ext cx="1180214" cy="3086101"/>
          </a:xfrm>
          <a:prstGeom prst="rect">
            <a:avLst/>
          </a:prstGeom>
          <a:noFill/>
          <a:extLst>
            <a:ext uri="{909E8E84-426E-40dd-AFC4-6F175D3DCCD1}">
              <a14:hiddenFill xmlns:a14="http://schemas.microsoft.com/office/drawing/2010/main">
                <a:solidFill>
                  <a:srgbClr val="FFFFFF"/>
                </a:solidFill>
              </a14:hiddenFill>
            </a:ext>
          </a:extLst>
        </p:spPr>
      </p:pic>
      <p:sp>
        <p:nvSpPr>
          <p:cNvPr id="4" name="Down Arrow 3"/>
          <p:cNvSpPr/>
          <p:nvPr/>
        </p:nvSpPr>
        <p:spPr>
          <a:xfrm>
            <a:off x="4531747" y="3009900"/>
            <a:ext cx="396949" cy="5116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80496" y="1997592"/>
            <a:ext cx="2372573" cy="584775"/>
          </a:xfrm>
          <a:prstGeom prst="rect">
            <a:avLst/>
          </a:prstGeom>
          <a:noFill/>
        </p:spPr>
        <p:txBody>
          <a:bodyPr wrap="none" rtlCol="0">
            <a:spAutoFit/>
          </a:bodyPr>
          <a:lstStyle/>
          <a:p>
            <a:r>
              <a:rPr lang="en-US" sz="3200" dirty="0" smtClean="0"/>
              <a:t>FASTQ files</a:t>
            </a:r>
            <a:endParaRPr lang="en-US" sz="3200" dirty="0"/>
          </a:p>
        </p:txBody>
      </p:sp>
      <p:sp>
        <p:nvSpPr>
          <p:cNvPr id="8" name="TextBox 7"/>
          <p:cNvSpPr txBox="1"/>
          <p:nvPr/>
        </p:nvSpPr>
        <p:spPr>
          <a:xfrm>
            <a:off x="6400913" y="1997592"/>
            <a:ext cx="2326278" cy="584775"/>
          </a:xfrm>
          <a:prstGeom prst="rect">
            <a:avLst/>
          </a:prstGeom>
          <a:noFill/>
        </p:spPr>
        <p:txBody>
          <a:bodyPr wrap="none" rtlCol="0">
            <a:spAutoFit/>
          </a:bodyPr>
          <a:lstStyle/>
          <a:p>
            <a:r>
              <a:rPr lang="en-US" sz="3200" dirty="0" smtClean="0"/>
              <a:t>Alignments </a:t>
            </a:r>
            <a:endParaRPr lang="en-US" sz="3200" dirty="0"/>
          </a:p>
        </p:txBody>
      </p:sp>
      <p:sp>
        <p:nvSpPr>
          <p:cNvPr id="6" name="TextBox 5"/>
          <p:cNvSpPr txBox="1"/>
          <p:nvPr/>
        </p:nvSpPr>
        <p:spPr>
          <a:xfrm>
            <a:off x="3252295" y="1897610"/>
            <a:ext cx="748923" cy="369332"/>
          </a:xfrm>
          <a:prstGeom prst="rect">
            <a:avLst/>
          </a:prstGeom>
          <a:noFill/>
        </p:spPr>
        <p:txBody>
          <a:bodyPr wrap="none" rtlCol="0">
            <a:spAutoFit/>
          </a:bodyPr>
          <a:lstStyle/>
          <a:p>
            <a:r>
              <a:rPr lang="en-US" dirty="0" smtClean="0"/>
              <a:t>Index</a:t>
            </a:r>
            <a:endParaRPr lang="en-US" dirty="0"/>
          </a:p>
        </p:txBody>
      </p:sp>
      <p:sp>
        <p:nvSpPr>
          <p:cNvPr id="7" name="TextBox 6"/>
          <p:cNvSpPr txBox="1"/>
          <p:nvPr/>
        </p:nvSpPr>
        <p:spPr>
          <a:xfrm>
            <a:off x="3189778" y="4701807"/>
            <a:ext cx="3211135" cy="369332"/>
          </a:xfrm>
          <a:prstGeom prst="rect">
            <a:avLst/>
          </a:prstGeom>
          <a:noFill/>
        </p:spPr>
        <p:txBody>
          <a:bodyPr wrap="none" rtlCol="0">
            <a:spAutoFit/>
          </a:bodyPr>
          <a:lstStyle/>
          <a:p>
            <a:r>
              <a:rPr lang="en-US" dirty="0" smtClean="0"/>
              <a:t>Genomic reference sequence</a:t>
            </a:r>
            <a:endParaRPr lang="en-US" dirty="0"/>
          </a:p>
        </p:txBody>
      </p:sp>
      <p:sp>
        <p:nvSpPr>
          <p:cNvPr id="9" name="Right Arrow 8"/>
          <p:cNvSpPr/>
          <p:nvPr/>
        </p:nvSpPr>
        <p:spPr>
          <a:xfrm>
            <a:off x="2653069" y="2190750"/>
            <a:ext cx="536709" cy="264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5614496" y="2134921"/>
            <a:ext cx="536709" cy="264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646844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SAM specification</a:t>
            </a:r>
            <a:endParaRPr lang="en-US" dirty="0"/>
          </a:p>
        </p:txBody>
      </p:sp>
      <p:sp>
        <p:nvSpPr>
          <p:cNvPr id="4" name="TextBox 3"/>
          <p:cNvSpPr txBox="1"/>
          <p:nvPr/>
        </p:nvSpPr>
        <p:spPr>
          <a:xfrm>
            <a:off x="2514600" y="1295400"/>
            <a:ext cx="4044697" cy="369332"/>
          </a:xfrm>
          <a:prstGeom prst="rect">
            <a:avLst/>
          </a:prstGeom>
          <a:noFill/>
        </p:spPr>
        <p:txBody>
          <a:bodyPr wrap="none" rtlCol="0">
            <a:spAutoFit/>
          </a:bodyPr>
          <a:lstStyle/>
          <a:p>
            <a:r>
              <a:rPr lang="en-US" dirty="0">
                <a:hlinkClick r:id="rId3"/>
              </a:rPr>
              <a:t>https://github.com/samtools/hts-specs</a:t>
            </a:r>
            <a:endParaRPr lang="en-US"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664732"/>
            <a:ext cx="6108700" cy="206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67719" y="4108700"/>
            <a:ext cx="8338457"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200" dirty="0">
                <a:latin typeface="Courier New" pitchFamily="49" charset="0"/>
                <a:cs typeface="Courier New" pitchFamily="49" charset="0"/>
              </a:rPr>
              <a:t>MARILYN_0005:2:77:7570:3792#0   97      1       12017   1       76M     =       12244   303     ACTTCCAGCAACTGCTGGCCTGTGCCAGGG</a:t>
            </a:r>
          </a:p>
          <a:p>
            <a:r>
              <a:rPr lang="en-US" sz="1200" dirty="0">
                <a:latin typeface="Courier New" pitchFamily="49" charset="0"/>
                <a:cs typeface="Courier New" pitchFamily="49" charset="0"/>
              </a:rPr>
              <a:t>TGGAAGCTGAGCACTGGAGTGGAGTTTTCCTGTGGAGAGGAGCCAT    IHGIIIIIIIIIIIIGGDBDIIHIIEIGDG=GGDDGGGGEDE&gt;CGDG&lt;GBGGBGDEEGDFFEB&gt;2;C&lt;C;BDDBB8</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AS:i</a:t>
            </a:r>
            <a:r>
              <a:rPr lang="en-US" sz="1200" dirty="0">
                <a:latin typeface="Courier New" pitchFamily="49" charset="0"/>
                <a:cs typeface="Courier New" pitchFamily="49" charset="0"/>
              </a:rPr>
              <a:t>:-5 XN:i:0  XM:i:1  XO:i:0  XG:i:0  NM:i:1  MD:Z:32C43      YT:Z:UU XS:A:+  NH:i:3  CC:Z:15 CP:i:102519078  </a:t>
            </a:r>
            <a:r>
              <a:rPr lang="en-US" sz="1200" dirty="0" smtClean="0">
                <a:latin typeface="Courier New" pitchFamily="49" charset="0"/>
                <a:cs typeface="Courier New" pitchFamily="49" charset="0"/>
              </a:rPr>
              <a:t>HI:i:0</a:t>
            </a:r>
            <a:endParaRPr lang="en-US" sz="1200" dirty="0">
              <a:latin typeface="Courier New" pitchFamily="49" charset="0"/>
              <a:cs typeface="Courier New" pitchFamily="49" charset="0"/>
            </a:endParaRPr>
          </a:p>
        </p:txBody>
      </p:sp>
      <p:sp>
        <p:nvSpPr>
          <p:cNvPr id="6" name="TextBox 5"/>
          <p:cNvSpPr txBox="1"/>
          <p:nvPr/>
        </p:nvSpPr>
        <p:spPr>
          <a:xfrm>
            <a:off x="367719" y="3739368"/>
            <a:ext cx="1890261" cy="369332"/>
          </a:xfrm>
          <a:prstGeom prst="rect">
            <a:avLst/>
          </a:prstGeom>
          <a:noFill/>
        </p:spPr>
        <p:txBody>
          <a:bodyPr wrap="none" rtlCol="0">
            <a:spAutoFit/>
          </a:bodyPr>
          <a:lstStyle/>
          <a:p>
            <a:r>
              <a:rPr lang="en-US" dirty="0" smtClean="0"/>
              <a:t>An example line:</a:t>
            </a:r>
            <a:endParaRPr lang="en-US" dirty="0"/>
          </a:p>
        </p:txBody>
      </p:sp>
      <p:sp>
        <p:nvSpPr>
          <p:cNvPr id="7" name="Down Arrow 6"/>
          <p:cNvSpPr/>
          <p:nvPr/>
        </p:nvSpPr>
        <p:spPr>
          <a:xfrm>
            <a:off x="3733800" y="5410200"/>
            <a:ext cx="3810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114800" y="5470854"/>
            <a:ext cx="2666114" cy="369332"/>
          </a:xfrm>
          <a:prstGeom prst="rect">
            <a:avLst/>
          </a:prstGeom>
          <a:noFill/>
        </p:spPr>
        <p:txBody>
          <a:bodyPr wrap="none" rtlCol="0">
            <a:spAutoFit/>
          </a:bodyPr>
          <a:lstStyle/>
          <a:p>
            <a:r>
              <a:rPr lang="en-US" dirty="0" smtClean="0"/>
              <a:t>N = hundreds of millions</a:t>
            </a:r>
            <a:endParaRPr lang="en-US" dirty="0"/>
          </a:p>
        </p:txBody>
      </p:sp>
    </p:spTree>
    <p:extLst>
      <p:ext uri="{BB962C8B-B14F-4D97-AF65-F5344CB8AC3E}">
        <p14:creationId xmlns:p14="http://schemas.microsoft.com/office/powerpoint/2010/main" val="263287541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SAM format</a:t>
            </a:r>
            <a:endParaRPr lang="en-US" dirty="0"/>
          </a:p>
        </p:txBody>
      </p:sp>
      <p:cxnSp>
        <p:nvCxnSpPr>
          <p:cNvPr id="4" name="Straight Connector 3"/>
          <p:cNvCxnSpPr/>
          <p:nvPr/>
        </p:nvCxnSpPr>
        <p:spPr>
          <a:xfrm>
            <a:off x="1210952" y="3587750"/>
            <a:ext cx="6758073" cy="0"/>
          </a:xfrm>
          <a:prstGeom prst="line">
            <a:avLst/>
          </a:prstGeom>
          <a:ln w="762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346127" y="2597150"/>
            <a:ext cx="2798332" cy="0"/>
          </a:xfrm>
          <a:prstGeom prst="line">
            <a:avLst/>
          </a:prstGeom>
          <a:ln w="76200">
            <a:solidFill>
              <a:schemeClr val="accent6">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8389" y="5036523"/>
            <a:ext cx="3936508" cy="469841"/>
          </a:xfrm>
          <a:prstGeom prst="rect">
            <a:avLst/>
          </a:prstGeom>
        </p:spPr>
      </p:pic>
      <p:sp>
        <p:nvSpPr>
          <p:cNvPr id="8" name="Rectangle 7"/>
          <p:cNvSpPr/>
          <p:nvPr/>
        </p:nvSpPr>
        <p:spPr>
          <a:xfrm>
            <a:off x="4513789" y="5036523"/>
            <a:ext cx="152400" cy="469841"/>
          </a:xfrm>
          <a:prstGeom prst="rect">
            <a:avLst/>
          </a:prstGeom>
          <a:solidFill>
            <a:srgbClr val="4F81BD">
              <a:alpha val="5294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184716" y="5036523"/>
            <a:ext cx="1774845" cy="369332"/>
          </a:xfrm>
          <a:prstGeom prst="rect">
            <a:avLst/>
          </a:prstGeom>
          <a:noFill/>
        </p:spPr>
        <p:txBody>
          <a:bodyPr wrap="none" rtlCol="0">
            <a:spAutoFit/>
          </a:bodyPr>
          <a:lstStyle/>
          <a:p>
            <a:r>
              <a:rPr lang="en-US" dirty="0" smtClean="0"/>
              <a:t>2. chromosome</a:t>
            </a:r>
            <a:endParaRPr lang="en-US" dirty="0"/>
          </a:p>
        </p:txBody>
      </p:sp>
      <p:sp>
        <p:nvSpPr>
          <p:cNvPr id="15" name="TextBox 14"/>
          <p:cNvSpPr txBox="1"/>
          <p:nvPr/>
        </p:nvSpPr>
        <p:spPr>
          <a:xfrm>
            <a:off x="3882847" y="2597150"/>
            <a:ext cx="1338828" cy="369332"/>
          </a:xfrm>
          <a:prstGeom prst="rect">
            <a:avLst/>
          </a:prstGeom>
          <a:noFill/>
        </p:spPr>
        <p:txBody>
          <a:bodyPr wrap="none" rtlCol="0">
            <a:spAutoFit/>
          </a:bodyPr>
          <a:lstStyle/>
          <a:p>
            <a:r>
              <a:rPr lang="en-US" b="1" dirty="0" smtClean="0"/>
              <a:t>Short read</a:t>
            </a:r>
            <a:endParaRPr lang="en-US" b="1" dirty="0"/>
          </a:p>
        </p:txBody>
      </p:sp>
      <p:sp>
        <p:nvSpPr>
          <p:cNvPr id="16" name="TextBox 15"/>
          <p:cNvSpPr txBox="1"/>
          <p:nvPr/>
        </p:nvSpPr>
        <p:spPr>
          <a:xfrm>
            <a:off x="2189400" y="3587750"/>
            <a:ext cx="2428870" cy="369332"/>
          </a:xfrm>
          <a:prstGeom prst="rect">
            <a:avLst/>
          </a:prstGeom>
          <a:noFill/>
        </p:spPr>
        <p:txBody>
          <a:bodyPr wrap="none" rtlCol="0">
            <a:spAutoFit/>
          </a:bodyPr>
          <a:lstStyle/>
          <a:p>
            <a:r>
              <a:rPr lang="en-US" b="1" dirty="0" smtClean="0"/>
              <a:t>Reference sequence</a:t>
            </a:r>
            <a:endParaRPr lang="en-US" b="1" dirty="0"/>
          </a:p>
        </p:txBody>
      </p:sp>
      <p:cxnSp>
        <p:nvCxnSpPr>
          <p:cNvPr id="18" name="Straight Connector 17"/>
          <p:cNvCxnSpPr/>
          <p:nvPr/>
        </p:nvCxnSpPr>
        <p:spPr>
          <a:xfrm>
            <a:off x="1210952" y="3587750"/>
            <a:ext cx="3291902" cy="1448773"/>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666189" y="3587750"/>
            <a:ext cx="3302836" cy="1448773"/>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360613" y="2411968"/>
            <a:ext cx="992579" cy="369332"/>
          </a:xfrm>
          <a:prstGeom prst="rect">
            <a:avLst/>
          </a:prstGeom>
          <a:noFill/>
        </p:spPr>
        <p:txBody>
          <a:bodyPr wrap="none" rtlCol="0">
            <a:spAutoFit/>
          </a:bodyPr>
          <a:lstStyle/>
          <a:p>
            <a:r>
              <a:rPr lang="en-US" dirty="0" smtClean="0"/>
              <a:t>1. </a:t>
            </a:r>
            <a:r>
              <a:rPr lang="en-US" dirty="0" err="1" smtClean="0"/>
              <a:t>seqid</a:t>
            </a:r>
            <a:endParaRPr lang="en-US" dirty="0"/>
          </a:p>
        </p:txBody>
      </p:sp>
      <p:cxnSp>
        <p:nvCxnSpPr>
          <p:cNvPr id="26" name="Straight Arrow Connector 25"/>
          <p:cNvCxnSpPr>
            <a:stCxn id="24" idx="3"/>
          </p:cNvCxnSpPr>
          <p:nvPr/>
        </p:nvCxnSpPr>
        <p:spPr>
          <a:xfrm>
            <a:off x="3353192" y="2596634"/>
            <a:ext cx="0" cy="91491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85944" y="3153886"/>
            <a:ext cx="1236236" cy="369332"/>
          </a:xfrm>
          <a:prstGeom prst="rect">
            <a:avLst/>
          </a:prstGeom>
          <a:noFill/>
        </p:spPr>
        <p:txBody>
          <a:bodyPr wrap="none" rtlCol="0">
            <a:spAutoFit/>
          </a:bodyPr>
          <a:lstStyle/>
          <a:p>
            <a:r>
              <a:rPr lang="en-US" dirty="0" smtClean="0"/>
              <a:t>3. position</a:t>
            </a:r>
            <a:endParaRPr lang="en-US" dirty="0"/>
          </a:p>
        </p:txBody>
      </p:sp>
      <p:sp>
        <p:nvSpPr>
          <p:cNvPr id="29" name="TextBox 28"/>
          <p:cNvSpPr txBox="1"/>
          <p:nvPr/>
        </p:nvSpPr>
        <p:spPr>
          <a:xfrm>
            <a:off x="3378187" y="2969220"/>
            <a:ext cx="2249334" cy="369332"/>
          </a:xfrm>
          <a:prstGeom prst="rect">
            <a:avLst/>
          </a:prstGeom>
          <a:noFill/>
        </p:spPr>
        <p:txBody>
          <a:bodyPr wrap="none" rtlCol="0">
            <a:spAutoFit/>
          </a:bodyPr>
          <a:lstStyle/>
          <a:p>
            <a:r>
              <a:rPr lang="en-US" dirty="0" smtClean="0"/>
              <a:t>? 4. mapping quality</a:t>
            </a:r>
            <a:endParaRPr lang="en-US" dirty="0"/>
          </a:p>
        </p:txBody>
      </p:sp>
      <p:cxnSp>
        <p:nvCxnSpPr>
          <p:cNvPr id="30" name="Straight Connector 29"/>
          <p:cNvCxnSpPr/>
          <p:nvPr/>
        </p:nvCxnSpPr>
        <p:spPr>
          <a:xfrm>
            <a:off x="4818589" y="2590284"/>
            <a:ext cx="484766" cy="0"/>
          </a:xfrm>
          <a:prstGeom prst="line">
            <a:avLst/>
          </a:prstGeom>
          <a:ln w="76200">
            <a:solidFill>
              <a:schemeClr val="accent5">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766135" y="2597150"/>
            <a:ext cx="192912" cy="0"/>
          </a:xfrm>
          <a:prstGeom prst="line">
            <a:avLst/>
          </a:prstGeom>
          <a:ln w="76200">
            <a:solidFill>
              <a:schemeClr val="bg2">
                <a:lumMod val="2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916633" y="1664732"/>
            <a:ext cx="1172116" cy="369332"/>
          </a:xfrm>
          <a:prstGeom prst="rect">
            <a:avLst/>
          </a:prstGeom>
          <a:noFill/>
        </p:spPr>
        <p:txBody>
          <a:bodyPr wrap="none" rtlCol="0">
            <a:spAutoFit/>
          </a:bodyPr>
          <a:lstStyle/>
          <a:p>
            <a:r>
              <a:rPr lang="en-US" dirty="0" smtClean="0"/>
              <a:t>mismatch</a:t>
            </a:r>
            <a:endParaRPr lang="en-US" dirty="0"/>
          </a:p>
        </p:txBody>
      </p:sp>
      <p:sp>
        <p:nvSpPr>
          <p:cNvPr id="35" name="TextBox 34"/>
          <p:cNvSpPr txBox="1"/>
          <p:nvPr/>
        </p:nvSpPr>
        <p:spPr>
          <a:xfrm>
            <a:off x="4502854" y="1664732"/>
            <a:ext cx="2634054" cy="369332"/>
          </a:xfrm>
          <a:prstGeom prst="rect">
            <a:avLst/>
          </a:prstGeom>
          <a:noFill/>
        </p:spPr>
        <p:txBody>
          <a:bodyPr wrap="none" rtlCol="0">
            <a:spAutoFit/>
          </a:bodyPr>
          <a:lstStyle/>
          <a:p>
            <a:r>
              <a:rPr lang="en-US" dirty="0" err="1" smtClean="0"/>
              <a:t>Indel</a:t>
            </a:r>
            <a:r>
              <a:rPr lang="en-US" dirty="0" smtClean="0"/>
              <a:t>: insertion, deletion</a:t>
            </a:r>
            <a:endParaRPr lang="en-US" dirty="0"/>
          </a:p>
        </p:txBody>
      </p:sp>
      <p:cxnSp>
        <p:nvCxnSpPr>
          <p:cNvPr id="37" name="Straight Arrow Connector 36"/>
          <p:cNvCxnSpPr>
            <a:stCxn id="34" idx="2"/>
          </p:cNvCxnSpPr>
          <p:nvPr/>
        </p:nvCxnSpPr>
        <p:spPr>
          <a:xfrm>
            <a:off x="3502691" y="2034064"/>
            <a:ext cx="359900" cy="48688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2"/>
          </p:cNvCxnSpPr>
          <p:nvPr/>
        </p:nvCxnSpPr>
        <p:spPr>
          <a:xfrm flipH="1">
            <a:off x="5060972" y="2034064"/>
            <a:ext cx="758909" cy="48688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580687" y="2092841"/>
            <a:ext cx="4878259" cy="369332"/>
          </a:xfrm>
          <a:prstGeom prst="rect">
            <a:avLst/>
          </a:prstGeom>
          <a:noFill/>
        </p:spPr>
        <p:txBody>
          <a:bodyPr wrap="none" rtlCol="0">
            <a:spAutoFit/>
          </a:bodyPr>
          <a:lstStyle/>
          <a:p>
            <a:r>
              <a:rPr lang="en-US" dirty="0" smtClean="0"/>
              <a:t>5. CIGAR: description of alignment operations</a:t>
            </a:r>
            <a:endParaRPr lang="en-US" dirty="0"/>
          </a:p>
        </p:txBody>
      </p:sp>
      <p:sp>
        <p:nvSpPr>
          <p:cNvPr id="43" name="TextBox 42"/>
          <p:cNvSpPr txBox="1"/>
          <p:nvPr/>
        </p:nvSpPr>
        <p:spPr>
          <a:xfrm>
            <a:off x="6342589" y="2521943"/>
            <a:ext cx="1441420" cy="646331"/>
          </a:xfrm>
          <a:prstGeom prst="rect">
            <a:avLst/>
          </a:prstGeom>
          <a:noFill/>
        </p:spPr>
        <p:txBody>
          <a:bodyPr wrap="none" rtlCol="0">
            <a:spAutoFit/>
          </a:bodyPr>
          <a:lstStyle/>
          <a:p>
            <a:r>
              <a:rPr lang="en-US" dirty="0" smtClean="0"/>
              <a:t>6. sequence</a:t>
            </a:r>
          </a:p>
          <a:p>
            <a:r>
              <a:rPr lang="en-US" dirty="0" smtClean="0"/>
              <a:t>7. quality</a:t>
            </a:r>
            <a:endParaRPr lang="en-US" dirty="0"/>
          </a:p>
        </p:txBody>
      </p:sp>
    </p:spTree>
    <p:extLst>
      <p:ext uri="{BB962C8B-B14F-4D97-AF65-F5344CB8AC3E}">
        <p14:creationId xmlns:p14="http://schemas.microsoft.com/office/powerpoint/2010/main" val="22152433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BAM: the binary version of SAM</a:t>
            </a:r>
            <a:endParaRPr lang="en-US" dirty="0"/>
          </a:p>
        </p:txBody>
      </p:sp>
      <p:sp>
        <p:nvSpPr>
          <p:cNvPr id="3" name="Content Placeholder 2"/>
          <p:cNvSpPr>
            <a:spLocks noGrp="1"/>
          </p:cNvSpPr>
          <p:nvPr>
            <p:ph idx="1"/>
          </p:nvPr>
        </p:nvSpPr>
        <p:spPr/>
        <p:txBody>
          <a:bodyPr>
            <a:normAutofit/>
          </a:bodyPr>
          <a:lstStyle/>
          <a:p>
            <a:r>
              <a:rPr lang="en-US" sz="2400" dirty="0" smtClean="0"/>
              <a:t>SAM files are large: 1M short reads =&gt; 200MB; 100M short reads =&gt; 20GB.</a:t>
            </a:r>
          </a:p>
          <a:p>
            <a:r>
              <a:rPr lang="en-US" sz="2400" dirty="0" smtClean="0"/>
              <a:t>Makes sense for compression</a:t>
            </a:r>
          </a:p>
          <a:p>
            <a:r>
              <a:rPr lang="en-US" sz="2400" dirty="0" smtClean="0"/>
              <a:t>BAM: Binary </a:t>
            </a:r>
            <a:r>
              <a:rPr lang="en-US" sz="2400" dirty="0" err="1" smtClean="0"/>
              <a:t>sAM</a:t>
            </a:r>
            <a:r>
              <a:rPr lang="en-US" sz="2400" dirty="0" smtClean="0"/>
              <a:t>; compress using </a:t>
            </a:r>
            <a:r>
              <a:rPr lang="en-US" sz="2400" dirty="0" err="1" smtClean="0"/>
              <a:t>gzip</a:t>
            </a:r>
            <a:r>
              <a:rPr lang="en-US" sz="2400" dirty="0" smtClean="0"/>
              <a:t> library.</a:t>
            </a:r>
          </a:p>
          <a:p>
            <a:r>
              <a:rPr lang="en-US" sz="2400" dirty="0" smtClean="0"/>
              <a:t>Two parts: compressed data + index</a:t>
            </a:r>
          </a:p>
          <a:p>
            <a:r>
              <a:rPr lang="en-US" sz="2400" dirty="0" smtClean="0"/>
              <a:t>Index: random access (visualization, analysis, etc.)</a:t>
            </a:r>
            <a:endParaRPr lang="en-US" sz="2400" dirty="0"/>
          </a:p>
        </p:txBody>
      </p:sp>
    </p:spTree>
    <p:extLst>
      <p:ext uri="{BB962C8B-B14F-4D97-AF65-F5344CB8AC3E}">
        <p14:creationId xmlns:p14="http://schemas.microsoft.com/office/powerpoint/2010/main" val="281836908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36815" y="2780928"/>
            <a:ext cx="6793813" cy="3506992"/>
          </a:xfrm>
          <a:prstGeom prst="rect">
            <a:avLst/>
          </a:prstGeom>
        </p:spPr>
      </p:pic>
      <p:sp>
        <p:nvSpPr>
          <p:cNvPr id="3" name="Text Box 6"/>
          <p:cNvSpPr txBox="1">
            <a:spLocks noChangeArrowheads="1"/>
          </p:cNvSpPr>
          <p:nvPr/>
        </p:nvSpPr>
        <p:spPr bwMode="auto">
          <a:xfrm>
            <a:off x="3060285" y="218315"/>
            <a:ext cx="30527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ko-KR" sz="2800" b="1" dirty="0" smtClean="0">
                <a:ea typeface="굴림" charset="-127"/>
              </a:rPr>
              <a:t>Epigenetics</a:t>
            </a:r>
            <a:endParaRPr lang="en-US" altLang="ko-KR" sz="2800" b="1" dirty="0">
              <a:ea typeface="굴림" charset="-127"/>
            </a:endParaRPr>
          </a:p>
        </p:txBody>
      </p:sp>
      <p:sp>
        <p:nvSpPr>
          <p:cNvPr id="4" name="TextBox 3"/>
          <p:cNvSpPr txBox="1"/>
          <p:nvPr/>
        </p:nvSpPr>
        <p:spPr>
          <a:xfrm>
            <a:off x="1046860" y="836712"/>
            <a:ext cx="7173721" cy="1754327"/>
          </a:xfrm>
          <a:prstGeom prst="rect">
            <a:avLst/>
          </a:prstGeom>
          <a:noFill/>
        </p:spPr>
        <p:txBody>
          <a:bodyPr wrap="square" rtlCol="0">
            <a:spAutoFit/>
          </a:bodyPr>
          <a:lstStyle/>
          <a:p>
            <a:pPr marL="342900" indent="-342900">
              <a:buFont typeface="Arial"/>
              <a:buChar char="•"/>
            </a:pPr>
            <a:r>
              <a:rPr lang="en-US" dirty="0" smtClean="0">
                <a:latin typeface="Arial"/>
                <a:cs typeface="Arial"/>
              </a:rPr>
              <a:t>The prefix </a:t>
            </a:r>
            <a:r>
              <a:rPr lang="en-US" b="1" dirty="0" err="1" smtClean="0">
                <a:latin typeface="Arial"/>
                <a:cs typeface="Arial"/>
              </a:rPr>
              <a:t>epi</a:t>
            </a:r>
            <a:r>
              <a:rPr lang="en-US" dirty="0" smtClean="0">
                <a:latin typeface="Arial"/>
                <a:cs typeface="Arial"/>
              </a:rPr>
              <a:t> </a:t>
            </a:r>
            <a:r>
              <a:rPr lang="en-US" dirty="0">
                <a:latin typeface="Arial"/>
                <a:cs typeface="Arial"/>
              </a:rPr>
              <a:t>is derived from </a:t>
            </a:r>
            <a:r>
              <a:rPr lang="en-US" dirty="0" smtClean="0">
                <a:latin typeface="Arial"/>
                <a:cs typeface="Arial"/>
              </a:rPr>
              <a:t>the Greek preposition meaning</a:t>
            </a:r>
            <a:r>
              <a:rPr lang="en-US" dirty="0">
                <a:latin typeface="Arial"/>
                <a:cs typeface="Arial"/>
              </a:rPr>
              <a:t>: </a:t>
            </a:r>
            <a:r>
              <a:rPr lang="en-US" i="1" dirty="0">
                <a:latin typeface="Arial"/>
                <a:cs typeface="Arial"/>
              </a:rPr>
              <a:t>above</a:t>
            </a:r>
            <a:r>
              <a:rPr lang="en-US" dirty="0">
                <a:latin typeface="Arial"/>
                <a:cs typeface="Arial"/>
              </a:rPr>
              <a:t>, </a:t>
            </a:r>
            <a:r>
              <a:rPr lang="en-US" i="1" dirty="0">
                <a:latin typeface="Arial"/>
                <a:cs typeface="Arial"/>
              </a:rPr>
              <a:t>on</a:t>
            </a:r>
            <a:r>
              <a:rPr lang="en-US" dirty="0">
                <a:latin typeface="Arial"/>
                <a:cs typeface="Arial"/>
              </a:rPr>
              <a:t>, </a:t>
            </a:r>
            <a:r>
              <a:rPr lang="en-US" i="1" dirty="0">
                <a:latin typeface="Arial"/>
                <a:cs typeface="Arial"/>
              </a:rPr>
              <a:t>over</a:t>
            </a:r>
            <a:r>
              <a:rPr lang="en-US" dirty="0">
                <a:latin typeface="Arial"/>
                <a:cs typeface="Arial"/>
              </a:rPr>
              <a:t>, </a:t>
            </a:r>
            <a:r>
              <a:rPr lang="en-US" i="1" dirty="0" smtClean="0">
                <a:latin typeface="Arial"/>
                <a:cs typeface="Arial"/>
              </a:rPr>
              <a:t>nearby. </a:t>
            </a:r>
          </a:p>
          <a:p>
            <a:pPr marL="342900" indent="-342900">
              <a:buFont typeface="Arial"/>
              <a:buChar char="•"/>
            </a:pPr>
            <a:endParaRPr lang="en-US" i="1" dirty="0" smtClean="0">
              <a:latin typeface="Arial"/>
              <a:cs typeface="Arial"/>
            </a:endParaRPr>
          </a:p>
          <a:p>
            <a:pPr marL="342900" indent="-342900">
              <a:buFont typeface="Arial"/>
              <a:buChar char="•"/>
            </a:pPr>
            <a:r>
              <a:rPr lang="en-US" dirty="0" smtClean="0">
                <a:latin typeface="Arial"/>
                <a:cs typeface="Arial"/>
              </a:rPr>
              <a:t>“</a:t>
            </a:r>
            <a:r>
              <a:rPr lang="en-US" dirty="0">
                <a:latin typeface="Arial"/>
                <a:cs typeface="Arial"/>
              </a:rPr>
              <a:t>Epigenetics” refers to covalent modification of DNA, protein, or </a:t>
            </a:r>
            <a:r>
              <a:rPr lang="en-US" dirty="0" smtClean="0">
                <a:latin typeface="Arial"/>
                <a:cs typeface="Arial"/>
              </a:rPr>
              <a:t> RNA</a:t>
            </a:r>
            <a:r>
              <a:rPr lang="en-US" dirty="0">
                <a:latin typeface="Arial"/>
                <a:cs typeface="Arial"/>
              </a:rPr>
              <a:t>, resulting in changes to the function and/or regulation of these molecules, </a:t>
            </a:r>
            <a:r>
              <a:rPr lang="en-US" i="1" u="sng" dirty="0">
                <a:latin typeface="Arial"/>
                <a:cs typeface="Arial"/>
              </a:rPr>
              <a:t>without</a:t>
            </a:r>
            <a:r>
              <a:rPr lang="en-US" u="sng" dirty="0">
                <a:latin typeface="Arial"/>
                <a:cs typeface="Arial"/>
              </a:rPr>
              <a:t> altering their primary sequences. </a:t>
            </a:r>
          </a:p>
        </p:txBody>
      </p:sp>
    </p:spTree>
    <p:extLst>
      <p:ext uri="{BB962C8B-B14F-4D97-AF65-F5344CB8AC3E}">
        <p14:creationId xmlns:p14="http://schemas.microsoft.com/office/powerpoint/2010/main" val="253841985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3024187"/>
            <a:ext cx="7772400" cy="1362075"/>
          </a:xfrm>
        </p:spPr>
        <p:txBody>
          <a:bodyPr/>
          <a:lstStyle/>
          <a:p>
            <a:r>
              <a:rPr lang="en-US" dirty="0" smtClean="0"/>
              <a:t>wiggle</a:t>
            </a:r>
            <a:endParaRPr lang="en-US" dirty="0"/>
          </a:p>
        </p:txBody>
      </p:sp>
      <p:sp>
        <p:nvSpPr>
          <p:cNvPr id="5" name="Text Placeholder 4"/>
          <p:cNvSpPr>
            <a:spLocks noGrp="1"/>
          </p:cNvSpPr>
          <p:nvPr>
            <p:ph type="body" idx="1"/>
          </p:nvPr>
        </p:nvSpPr>
        <p:spPr>
          <a:xfrm>
            <a:off x="685800" y="1524000"/>
            <a:ext cx="7772400" cy="1500187"/>
          </a:xfrm>
        </p:spPr>
        <p:txBody>
          <a:bodyPr/>
          <a:lstStyle/>
          <a:p>
            <a:r>
              <a:rPr lang="en-US" dirty="0" smtClean="0"/>
              <a:t>Coverage format</a:t>
            </a:r>
            <a:endParaRPr lang="en-US" dirty="0"/>
          </a:p>
        </p:txBody>
      </p:sp>
    </p:spTree>
    <p:extLst>
      <p:ext uri="{BB962C8B-B14F-4D97-AF65-F5344CB8AC3E}">
        <p14:creationId xmlns:p14="http://schemas.microsoft.com/office/powerpoint/2010/main" val="270334672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alignment to read depth</a:t>
            </a:r>
            <a:endParaRPr lang="en-US" dirty="0"/>
          </a:p>
        </p:txBody>
      </p:sp>
      <p:sp>
        <p:nvSpPr>
          <p:cNvPr id="3" name="Content Placeholder 2"/>
          <p:cNvSpPr>
            <a:spLocks noGrp="1"/>
          </p:cNvSpPr>
          <p:nvPr>
            <p:ph idx="1"/>
          </p:nvPr>
        </p:nvSpPr>
        <p:spPr>
          <a:xfrm>
            <a:off x="457200" y="1600201"/>
            <a:ext cx="8229600" cy="2514599"/>
          </a:xfrm>
        </p:spPr>
        <p:txBody>
          <a:bodyPr>
            <a:noAutofit/>
          </a:bodyPr>
          <a:lstStyle/>
          <a:p>
            <a:r>
              <a:rPr lang="en-US" sz="2000" dirty="0" smtClean="0"/>
              <a:t>Read depth: the number of times a base-pair is covered by aligned short reads.</a:t>
            </a:r>
          </a:p>
          <a:p>
            <a:r>
              <a:rPr lang="en-US" sz="2000" dirty="0" smtClean="0"/>
              <a:t>Can be normalized: depth / library size * 1E6 = read depth per million aligned reads.</a:t>
            </a:r>
          </a:p>
          <a:p>
            <a:r>
              <a:rPr lang="en-US" sz="2000" dirty="0" smtClean="0"/>
              <a:t>Many tools to use: </a:t>
            </a:r>
            <a:r>
              <a:rPr lang="en-US" sz="2000" dirty="0" err="1" smtClean="0"/>
              <a:t>samtools</a:t>
            </a:r>
            <a:r>
              <a:rPr lang="en-US" sz="2000" dirty="0" smtClean="0"/>
              <a:t> depth, </a:t>
            </a:r>
            <a:r>
              <a:rPr lang="en-US" sz="2000" dirty="0" err="1" smtClean="0"/>
              <a:t>bedtools</a:t>
            </a:r>
            <a:r>
              <a:rPr lang="en-US" sz="2000" dirty="0" smtClean="0"/>
              <a:t>, and so on.</a:t>
            </a:r>
          </a:p>
        </p:txBody>
      </p:sp>
      <p:cxnSp>
        <p:nvCxnSpPr>
          <p:cNvPr id="5" name="Straight Connector 4"/>
          <p:cNvCxnSpPr/>
          <p:nvPr/>
        </p:nvCxnSpPr>
        <p:spPr>
          <a:xfrm>
            <a:off x="2362200" y="5943600"/>
            <a:ext cx="4267200" cy="0"/>
          </a:xfrm>
          <a:prstGeom prst="line">
            <a:avLst/>
          </a:prstGeom>
          <a:ln w="762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771900" y="5105400"/>
            <a:ext cx="1219200" cy="0"/>
          </a:xfrm>
          <a:prstGeom prst="line">
            <a:avLst/>
          </a:prstGeom>
          <a:ln w="76200">
            <a:solidFill>
              <a:schemeClr val="accent6">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429000" y="5334000"/>
            <a:ext cx="1219200" cy="0"/>
          </a:xfrm>
          <a:prstGeom prst="line">
            <a:avLst/>
          </a:prstGeom>
          <a:ln w="76200">
            <a:solidFill>
              <a:schemeClr val="accent6">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171825" y="5562600"/>
            <a:ext cx="1219200" cy="0"/>
          </a:xfrm>
          <a:prstGeom prst="line">
            <a:avLst/>
          </a:prstGeom>
          <a:ln w="76200">
            <a:solidFill>
              <a:schemeClr val="accent6">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867025" y="5715000"/>
            <a:ext cx="1219200" cy="0"/>
          </a:xfrm>
          <a:prstGeom prst="line">
            <a:avLst/>
          </a:prstGeom>
          <a:ln w="76200">
            <a:solidFill>
              <a:schemeClr val="accent6">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048000" y="4756150"/>
            <a:ext cx="0" cy="1143000"/>
          </a:xfrm>
          <a:prstGeom prst="line">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352800" y="4756150"/>
            <a:ext cx="0" cy="1143000"/>
          </a:xfrm>
          <a:prstGeom prst="line">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3657600" y="4756150"/>
            <a:ext cx="0" cy="1143000"/>
          </a:xfrm>
          <a:prstGeom prst="line">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962400" y="4762500"/>
            <a:ext cx="0" cy="1143000"/>
          </a:xfrm>
          <a:prstGeom prst="line">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847975" y="4311134"/>
            <a:ext cx="312906" cy="369332"/>
          </a:xfrm>
          <a:prstGeom prst="rect">
            <a:avLst/>
          </a:prstGeom>
          <a:noFill/>
        </p:spPr>
        <p:txBody>
          <a:bodyPr wrap="none" rtlCol="0">
            <a:spAutoFit/>
          </a:bodyPr>
          <a:lstStyle/>
          <a:p>
            <a:r>
              <a:rPr lang="en-US" dirty="0" smtClean="0"/>
              <a:t>1</a:t>
            </a:r>
            <a:endParaRPr lang="en-US" dirty="0"/>
          </a:p>
        </p:txBody>
      </p:sp>
      <p:sp>
        <p:nvSpPr>
          <p:cNvPr id="19" name="TextBox 18"/>
          <p:cNvSpPr txBox="1"/>
          <p:nvPr/>
        </p:nvSpPr>
        <p:spPr>
          <a:xfrm>
            <a:off x="3171825" y="4278868"/>
            <a:ext cx="312906" cy="369332"/>
          </a:xfrm>
          <a:prstGeom prst="rect">
            <a:avLst/>
          </a:prstGeom>
          <a:noFill/>
        </p:spPr>
        <p:txBody>
          <a:bodyPr wrap="none" rtlCol="0">
            <a:spAutoFit/>
          </a:bodyPr>
          <a:lstStyle/>
          <a:p>
            <a:r>
              <a:rPr lang="en-US" dirty="0" smtClean="0"/>
              <a:t>2</a:t>
            </a:r>
            <a:endParaRPr lang="en-US" dirty="0"/>
          </a:p>
        </p:txBody>
      </p:sp>
      <p:sp>
        <p:nvSpPr>
          <p:cNvPr id="20" name="TextBox 19"/>
          <p:cNvSpPr txBox="1"/>
          <p:nvPr/>
        </p:nvSpPr>
        <p:spPr>
          <a:xfrm>
            <a:off x="3501147" y="4292600"/>
            <a:ext cx="312906" cy="369332"/>
          </a:xfrm>
          <a:prstGeom prst="rect">
            <a:avLst/>
          </a:prstGeom>
          <a:noFill/>
        </p:spPr>
        <p:txBody>
          <a:bodyPr wrap="none" rtlCol="0">
            <a:spAutoFit/>
          </a:bodyPr>
          <a:lstStyle/>
          <a:p>
            <a:r>
              <a:rPr lang="en-US" dirty="0" smtClean="0"/>
              <a:t>3</a:t>
            </a:r>
            <a:endParaRPr lang="en-US" dirty="0"/>
          </a:p>
        </p:txBody>
      </p:sp>
      <p:sp>
        <p:nvSpPr>
          <p:cNvPr id="21" name="TextBox 20"/>
          <p:cNvSpPr txBox="1"/>
          <p:nvPr/>
        </p:nvSpPr>
        <p:spPr>
          <a:xfrm>
            <a:off x="3781425" y="4311134"/>
            <a:ext cx="312906" cy="369332"/>
          </a:xfrm>
          <a:prstGeom prst="rect">
            <a:avLst/>
          </a:prstGeom>
          <a:noFill/>
        </p:spPr>
        <p:txBody>
          <a:bodyPr wrap="none" rtlCol="0">
            <a:spAutoFit/>
          </a:bodyPr>
          <a:lstStyle/>
          <a:p>
            <a:r>
              <a:rPr lang="en-US" dirty="0" smtClean="0"/>
              <a:t>4</a:t>
            </a:r>
            <a:endParaRPr lang="en-US" dirty="0"/>
          </a:p>
        </p:txBody>
      </p:sp>
      <p:sp>
        <p:nvSpPr>
          <p:cNvPr id="22" name="TextBox 21"/>
          <p:cNvSpPr txBox="1"/>
          <p:nvPr/>
        </p:nvSpPr>
        <p:spPr>
          <a:xfrm>
            <a:off x="1061100" y="5715000"/>
            <a:ext cx="1377300" cy="369332"/>
          </a:xfrm>
          <a:prstGeom prst="rect">
            <a:avLst/>
          </a:prstGeom>
          <a:noFill/>
        </p:spPr>
        <p:txBody>
          <a:bodyPr wrap="none" rtlCol="0">
            <a:spAutoFit/>
          </a:bodyPr>
          <a:lstStyle/>
          <a:p>
            <a:r>
              <a:rPr lang="en-US" dirty="0" smtClean="0"/>
              <a:t>Reference: </a:t>
            </a:r>
            <a:endParaRPr lang="en-US" dirty="0"/>
          </a:p>
        </p:txBody>
      </p:sp>
      <p:sp>
        <p:nvSpPr>
          <p:cNvPr id="23" name="TextBox 22"/>
          <p:cNvSpPr txBox="1"/>
          <p:nvPr/>
        </p:nvSpPr>
        <p:spPr>
          <a:xfrm>
            <a:off x="4800600" y="5301734"/>
            <a:ext cx="1390124" cy="369332"/>
          </a:xfrm>
          <a:prstGeom prst="rect">
            <a:avLst/>
          </a:prstGeom>
          <a:noFill/>
        </p:spPr>
        <p:txBody>
          <a:bodyPr wrap="none" rtlCol="0">
            <a:spAutoFit/>
          </a:bodyPr>
          <a:lstStyle/>
          <a:p>
            <a:r>
              <a:rPr lang="en-US" dirty="0" smtClean="0"/>
              <a:t>Alignments </a:t>
            </a:r>
            <a:endParaRPr lang="en-US" dirty="0"/>
          </a:p>
        </p:txBody>
      </p:sp>
      <p:sp>
        <p:nvSpPr>
          <p:cNvPr id="24" name="TextBox 23"/>
          <p:cNvSpPr txBox="1"/>
          <p:nvPr/>
        </p:nvSpPr>
        <p:spPr>
          <a:xfrm>
            <a:off x="1524000" y="4278868"/>
            <a:ext cx="1146468" cy="369332"/>
          </a:xfrm>
          <a:prstGeom prst="rect">
            <a:avLst/>
          </a:prstGeom>
          <a:noFill/>
        </p:spPr>
        <p:txBody>
          <a:bodyPr wrap="none" rtlCol="0">
            <a:spAutoFit/>
          </a:bodyPr>
          <a:lstStyle/>
          <a:p>
            <a:r>
              <a:rPr lang="en-US" dirty="0" smtClean="0"/>
              <a:t>Example:</a:t>
            </a:r>
            <a:endParaRPr lang="en-US" dirty="0"/>
          </a:p>
        </p:txBody>
      </p:sp>
    </p:spTree>
    <p:extLst>
      <p:ext uri="{BB962C8B-B14F-4D97-AF65-F5344CB8AC3E}">
        <p14:creationId xmlns:p14="http://schemas.microsoft.com/office/powerpoint/2010/main" val="299551287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Genome browser</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371600"/>
            <a:ext cx="4191000" cy="245067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4277833"/>
            <a:ext cx="5307118" cy="2021958"/>
          </a:xfrm>
          <a:prstGeom prst="rect">
            <a:avLst/>
          </a:prstGeom>
        </p:spPr>
      </p:pic>
      <p:sp>
        <p:nvSpPr>
          <p:cNvPr id="5" name="TextBox 4"/>
          <p:cNvSpPr txBox="1"/>
          <p:nvPr/>
        </p:nvSpPr>
        <p:spPr>
          <a:xfrm>
            <a:off x="3890685" y="3733800"/>
            <a:ext cx="757515" cy="523220"/>
          </a:xfrm>
          <a:prstGeom prst="rect">
            <a:avLst/>
          </a:prstGeom>
          <a:noFill/>
        </p:spPr>
        <p:txBody>
          <a:bodyPr wrap="none" rtlCol="0">
            <a:spAutoFit/>
          </a:bodyPr>
          <a:lstStyle/>
          <a:p>
            <a:r>
              <a:rPr lang="en-US" sz="2800" b="1" dirty="0" err="1" smtClean="0"/>
              <a:t>v.s</a:t>
            </a:r>
            <a:r>
              <a:rPr lang="en-US" sz="2800" b="1" dirty="0" smtClean="0"/>
              <a:t>.</a:t>
            </a:r>
            <a:endParaRPr lang="en-US" sz="2800" b="1" dirty="0"/>
          </a:p>
        </p:txBody>
      </p:sp>
      <p:sp>
        <p:nvSpPr>
          <p:cNvPr id="6" name="TextBox 5"/>
          <p:cNvSpPr txBox="1"/>
          <p:nvPr/>
        </p:nvSpPr>
        <p:spPr>
          <a:xfrm>
            <a:off x="4876801" y="1950604"/>
            <a:ext cx="3733800" cy="1200329"/>
          </a:xfrm>
          <a:prstGeom prst="rect">
            <a:avLst/>
          </a:prstGeom>
          <a:noFill/>
        </p:spPr>
        <p:txBody>
          <a:bodyPr wrap="square" rtlCol="0">
            <a:spAutoFit/>
          </a:bodyPr>
          <a:lstStyle/>
          <a:p>
            <a:r>
              <a:rPr lang="en-US" sz="2400" dirty="0" smtClean="0">
                <a:solidFill>
                  <a:srgbClr val="00B050"/>
                </a:solidFill>
              </a:rPr>
              <a:t>Pros</a:t>
            </a:r>
            <a:r>
              <a:rPr lang="en-US" sz="2400" dirty="0" smtClean="0"/>
              <a:t>: very comprehensive</a:t>
            </a:r>
          </a:p>
          <a:p>
            <a:r>
              <a:rPr lang="en-US" sz="2400" dirty="0" smtClean="0">
                <a:solidFill>
                  <a:srgbClr val="FF0000"/>
                </a:solidFill>
              </a:rPr>
              <a:t>Cons</a:t>
            </a:r>
            <a:r>
              <a:rPr lang="en-US" sz="2400" dirty="0" smtClean="0"/>
              <a:t>: data have to be transmitted via network</a:t>
            </a:r>
            <a:endParaRPr lang="en-US" sz="2400" dirty="0"/>
          </a:p>
        </p:txBody>
      </p:sp>
      <p:sp>
        <p:nvSpPr>
          <p:cNvPr id="7" name="TextBox 6"/>
          <p:cNvSpPr txBox="1"/>
          <p:nvPr/>
        </p:nvSpPr>
        <p:spPr>
          <a:xfrm>
            <a:off x="256221" y="4495800"/>
            <a:ext cx="3172779" cy="1200329"/>
          </a:xfrm>
          <a:prstGeom prst="rect">
            <a:avLst/>
          </a:prstGeom>
          <a:noFill/>
        </p:spPr>
        <p:txBody>
          <a:bodyPr wrap="square" rtlCol="0">
            <a:spAutoFit/>
          </a:bodyPr>
          <a:lstStyle/>
          <a:p>
            <a:r>
              <a:rPr lang="en-US" sz="2400" dirty="0" smtClean="0">
                <a:solidFill>
                  <a:srgbClr val="00B050"/>
                </a:solidFill>
              </a:rPr>
              <a:t>Pros</a:t>
            </a:r>
            <a:r>
              <a:rPr lang="en-US" sz="2400" dirty="0" smtClean="0"/>
              <a:t>: locally installed</a:t>
            </a:r>
          </a:p>
          <a:p>
            <a:r>
              <a:rPr lang="en-US" sz="2400" dirty="0" smtClean="0">
                <a:solidFill>
                  <a:srgbClr val="FF0000"/>
                </a:solidFill>
              </a:rPr>
              <a:t>Cons</a:t>
            </a:r>
            <a:r>
              <a:rPr lang="en-US" sz="2400" dirty="0" smtClean="0"/>
              <a:t>: less genome annotation</a:t>
            </a:r>
            <a:endParaRPr lang="en-US" sz="2400" dirty="0"/>
          </a:p>
        </p:txBody>
      </p:sp>
      <p:sp>
        <p:nvSpPr>
          <p:cNvPr id="8" name="TextBox 7"/>
          <p:cNvSpPr txBox="1"/>
          <p:nvPr/>
        </p:nvSpPr>
        <p:spPr>
          <a:xfrm>
            <a:off x="457200" y="990600"/>
            <a:ext cx="2622157" cy="369332"/>
          </a:xfrm>
          <a:prstGeom prst="rect">
            <a:avLst/>
          </a:prstGeom>
          <a:noFill/>
        </p:spPr>
        <p:txBody>
          <a:bodyPr wrap="none" rtlCol="0">
            <a:spAutoFit/>
          </a:bodyPr>
          <a:lstStyle/>
          <a:p>
            <a:r>
              <a:rPr lang="en-US" dirty="0" smtClean="0"/>
              <a:t>UCSC genome browser</a:t>
            </a:r>
            <a:endParaRPr lang="en-US" dirty="0"/>
          </a:p>
        </p:txBody>
      </p:sp>
    </p:spTree>
    <p:extLst>
      <p:ext uri="{BB962C8B-B14F-4D97-AF65-F5344CB8AC3E}">
        <p14:creationId xmlns:p14="http://schemas.microsoft.com/office/powerpoint/2010/main" val="106961088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1556792"/>
            <a:ext cx="8568952" cy="4801314"/>
          </a:xfrm>
          <a:prstGeom prst="rect">
            <a:avLst/>
          </a:prstGeom>
          <a:noFill/>
        </p:spPr>
        <p:txBody>
          <a:bodyPr wrap="square" rtlCol="0">
            <a:spAutoFit/>
          </a:bodyPr>
          <a:lstStyle/>
          <a:p>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hlinkClick r:id="rId2"/>
              </a:rPr>
              <a:t>1) Mapping </a:t>
            </a:r>
            <a:r>
              <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hlinkClick r:id="rId2"/>
              </a:rPr>
              <a:t>to the genome</a:t>
            </a:r>
            <a:r>
              <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rPr>
              <a:t> (NOT performed by HOMER, but important to understand)</a:t>
            </a:r>
          </a:p>
          <a:p>
            <a:endPar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hlinkClick r:id="rId3"/>
            </a:endParaRPr>
          </a:p>
          <a:p>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hlinkClick r:id="rId3"/>
              </a:rPr>
              <a:t>2) Creation </a:t>
            </a:r>
            <a:r>
              <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hlinkClick r:id="rId3"/>
              </a:rPr>
              <a:t>Tag directories, quality control, and normalization.</a:t>
            </a:r>
            <a:r>
              <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rPr>
              <a:t> (</a:t>
            </a:r>
            <a:r>
              <a:rPr lang="en-US" altLang="ko-KR" dirty="0" err="1">
                <a:latin typeface="Arial Unicode MS" panose="020B0604020202020204" pitchFamily="50" charset="-127"/>
                <a:ea typeface="Arial Unicode MS" panose="020B0604020202020204" pitchFamily="50" charset="-127"/>
                <a:cs typeface="Arial Unicode MS" panose="020B0604020202020204" pitchFamily="50" charset="-127"/>
              </a:rPr>
              <a:t>makeTagDirectory</a:t>
            </a:r>
            <a:r>
              <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rPr>
              <a:t>)</a:t>
            </a:r>
            <a:br>
              <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rPr>
            </a:br>
            <a:endPar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endParaRPr>
          </a:p>
          <a:p>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hlinkClick r:id="rId4"/>
              </a:rPr>
              <a:t>3) UCSC </a:t>
            </a:r>
            <a:r>
              <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hlinkClick r:id="rId4"/>
              </a:rPr>
              <a:t>visualization</a:t>
            </a:r>
            <a:r>
              <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rPr>
              <a:t> (</a:t>
            </a:r>
            <a:r>
              <a:rPr lang="en-US" altLang="ko-KR" dirty="0" err="1">
                <a:latin typeface="Arial Unicode MS" panose="020B0604020202020204" pitchFamily="50" charset="-127"/>
                <a:ea typeface="Arial Unicode MS" panose="020B0604020202020204" pitchFamily="50" charset="-127"/>
                <a:cs typeface="Arial Unicode MS" panose="020B0604020202020204" pitchFamily="50" charset="-127"/>
              </a:rPr>
              <a:t>makeUCSCfile</a:t>
            </a:r>
            <a:r>
              <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rPr>
              <a:t>, makeBigWig.pl)</a:t>
            </a:r>
            <a:br>
              <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rPr>
            </a:br>
            <a:endPar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endParaRPr>
          </a:p>
          <a:p>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hlinkClick r:id="rId5"/>
              </a:rPr>
              <a:t>4) Peak </a:t>
            </a:r>
            <a:r>
              <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hlinkClick r:id="rId5"/>
              </a:rPr>
              <a:t>finding / Transcript detection / Feature identification</a:t>
            </a:r>
            <a:r>
              <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rPr>
              <a:t> (</a:t>
            </a:r>
            <a:r>
              <a:rPr lang="en-US" altLang="ko-KR" dirty="0" err="1">
                <a:latin typeface="Arial Unicode MS" panose="020B0604020202020204" pitchFamily="50" charset="-127"/>
                <a:ea typeface="Arial Unicode MS" panose="020B0604020202020204" pitchFamily="50" charset="-127"/>
                <a:cs typeface="Arial Unicode MS" panose="020B0604020202020204" pitchFamily="50" charset="-127"/>
              </a:rPr>
              <a:t>findPeaks</a:t>
            </a:r>
            <a:r>
              <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rPr>
              <a:t>)</a:t>
            </a:r>
          </a:p>
          <a:p>
            <a:endPar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hlinkClick r:id="rId6"/>
            </a:endParaRPr>
          </a:p>
          <a:p>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hlinkClick r:id="rId6"/>
              </a:rPr>
              <a:t>5) Motif </a:t>
            </a:r>
            <a:r>
              <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hlinkClick r:id="rId6"/>
              </a:rPr>
              <a:t>analysis</a:t>
            </a:r>
            <a:r>
              <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rPr>
              <a:t> (findMotifsGenome.pl)</a:t>
            </a:r>
          </a:p>
          <a:p>
            <a:endPar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hlinkClick r:id="rId7"/>
            </a:endParaRPr>
          </a:p>
          <a:p>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hlinkClick r:id="rId7"/>
              </a:rPr>
              <a:t>6) Annotation </a:t>
            </a:r>
            <a:r>
              <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hlinkClick r:id="rId7"/>
              </a:rPr>
              <a:t>of Peaks</a:t>
            </a:r>
            <a:r>
              <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rPr>
              <a:t> (annotatePeaks.pl)</a:t>
            </a:r>
            <a:br>
              <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rPr>
            </a:br>
            <a:endPar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endParaRPr>
          </a:p>
          <a:p>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hlinkClick r:id="rId8"/>
              </a:rPr>
              <a:t>7) Quantification </a:t>
            </a:r>
            <a:r>
              <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hlinkClick r:id="rId8"/>
              </a:rPr>
              <a:t>of Data at Peaks/Regions in the Genome/Histograms and </a:t>
            </a:r>
            <a:r>
              <a:rPr lang="en-US" altLang="ko-KR" dirty="0" err="1">
                <a:latin typeface="Arial Unicode MS" panose="020B0604020202020204" pitchFamily="50" charset="-127"/>
                <a:ea typeface="Arial Unicode MS" panose="020B0604020202020204" pitchFamily="50" charset="-127"/>
                <a:cs typeface="Arial Unicode MS" panose="020B0604020202020204" pitchFamily="50" charset="-127"/>
                <a:hlinkClick r:id="rId8"/>
              </a:rPr>
              <a:t>Heatmaps</a:t>
            </a:r>
            <a:r>
              <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rPr>
              <a:t> (annotatePeaks.pl)</a:t>
            </a:r>
          </a:p>
          <a:p>
            <a:endPar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hlinkClick r:id="rId9"/>
            </a:endParaRPr>
          </a:p>
          <a:p>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hlinkClick r:id="rId9"/>
              </a:rPr>
              <a:t>8) Quantification </a:t>
            </a:r>
            <a:r>
              <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hlinkClick r:id="rId9"/>
              </a:rPr>
              <a:t>of Transcripts and Repeats</a:t>
            </a:r>
            <a:r>
              <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rPr>
              <a:t> (analyzeRNA.pl, analyzeRepeats.pl</a:t>
            </a: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a:t>
            </a:r>
            <a:endPar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endParaRPr>
          </a:p>
        </p:txBody>
      </p:sp>
      <p:sp>
        <p:nvSpPr>
          <p:cNvPr id="5" name="TextBox 4"/>
          <p:cNvSpPr txBox="1"/>
          <p:nvPr/>
        </p:nvSpPr>
        <p:spPr>
          <a:xfrm>
            <a:off x="1979712" y="332656"/>
            <a:ext cx="5328592" cy="707886"/>
          </a:xfrm>
          <a:prstGeom prst="rect">
            <a:avLst/>
          </a:prstGeom>
          <a:noFill/>
        </p:spPr>
        <p:txBody>
          <a:bodyPr wrap="square" rtlCol="0">
            <a:spAutoFit/>
          </a:bodyPr>
          <a:lstStyle/>
          <a:p>
            <a:pPr algn="ctr"/>
            <a:r>
              <a:rPr lang="en-US" altLang="ko-KR" sz="4000" b="1" dirty="0" smtClean="0"/>
              <a:t>HOMER</a:t>
            </a:r>
            <a:endParaRPr lang="en-US" altLang="ko-KR" sz="4000" b="1" dirty="0"/>
          </a:p>
        </p:txBody>
      </p:sp>
      <p:sp>
        <p:nvSpPr>
          <p:cNvPr id="6" name="직사각형 5"/>
          <p:cNvSpPr/>
          <p:nvPr/>
        </p:nvSpPr>
        <p:spPr>
          <a:xfrm>
            <a:off x="0" y="1484784"/>
            <a:ext cx="9144000" cy="247266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0" y="4509121"/>
            <a:ext cx="9144000" cy="4320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3202014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73832" y="2467346"/>
            <a:ext cx="7560840" cy="2947282"/>
          </a:xfrm>
          <a:prstGeom prst="rect">
            <a:avLst/>
          </a:prstGeom>
          <a:noFill/>
        </p:spPr>
        <p:txBody>
          <a:bodyPr wrap="square" rtlCol="0">
            <a:spAutoFit/>
          </a:bodyPr>
          <a:lstStyle/>
          <a:p>
            <a:pPr>
              <a:lnSpc>
                <a:spcPct val="150000"/>
              </a:lnSpc>
            </a:pPr>
            <a:r>
              <a:rPr lang="en-US" altLang="ko-KR" dirty="0">
                <a:hlinkClick r:id="rId2"/>
              </a:rPr>
              <a:t>bowtie</a:t>
            </a:r>
            <a:r>
              <a:rPr lang="en-US" altLang="ko-KR" dirty="0"/>
              <a:t> : fast, works well</a:t>
            </a:r>
            <a:r>
              <a:rPr lang="en-US" altLang="ko-KR" dirty="0" smtClean="0"/>
              <a:t/>
            </a:r>
            <a:br>
              <a:rPr lang="en-US" altLang="ko-KR" dirty="0" smtClean="0"/>
            </a:br>
            <a:r>
              <a:rPr lang="en-US" altLang="ko-KR" dirty="0">
                <a:hlinkClick r:id="rId3"/>
              </a:rPr>
              <a:t>bowtie2</a:t>
            </a:r>
            <a:r>
              <a:rPr lang="en-US" altLang="ko-KR" dirty="0"/>
              <a:t> : fast, can perform local alignments too</a:t>
            </a:r>
            <a:r>
              <a:rPr lang="en-US" altLang="ko-KR" dirty="0" smtClean="0"/>
              <a:t/>
            </a:r>
            <a:br>
              <a:rPr lang="en-US" altLang="ko-KR" dirty="0" smtClean="0"/>
            </a:br>
            <a:r>
              <a:rPr lang="en-US" altLang="ko-KR" dirty="0">
                <a:hlinkClick r:id="rId4"/>
              </a:rPr>
              <a:t>BWA</a:t>
            </a:r>
            <a:r>
              <a:rPr lang="en-US" altLang="ko-KR" dirty="0"/>
              <a:t> - Fast, allows </a:t>
            </a:r>
            <a:r>
              <a:rPr lang="en-US" altLang="ko-KR" dirty="0" err="1"/>
              <a:t>indels</a:t>
            </a:r>
            <a:r>
              <a:rPr lang="en-US" altLang="ko-KR" dirty="0"/>
              <a:t>, commonly used for genome/</a:t>
            </a:r>
            <a:r>
              <a:rPr lang="en-US" altLang="ko-KR" dirty="0" err="1"/>
              <a:t>exome</a:t>
            </a:r>
            <a:r>
              <a:rPr lang="en-US" altLang="ko-KR" dirty="0"/>
              <a:t> </a:t>
            </a:r>
            <a:r>
              <a:rPr lang="en-US" altLang="ko-KR" dirty="0" err="1"/>
              <a:t>resequencing</a:t>
            </a:r>
            <a:r>
              <a:rPr lang="en-US" altLang="ko-KR" dirty="0" smtClean="0"/>
              <a:t/>
            </a:r>
            <a:br>
              <a:rPr lang="en-US" altLang="ko-KR" dirty="0" smtClean="0"/>
            </a:br>
            <a:r>
              <a:rPr lang="en-US" altLang="ko-KR" dirty="0" err="1">
                <a:hlinkClick r:id="rId5"/>
              </a:rPr>
              <a:t>Subread</a:t>
            </a:r>
            <a:r>
              <a:rPr lang="en-US" altLang="ko-KR" dirty="0"/>
              <a:t> - Very fast, (also does splice alignment)</a:t>
            </a:r>
            <a:r>
              <a:rPr lang="en-US" altLang="ko-KR" dirty="0" smtClean="0"/>
              <a:t/>
            </a:r>
            <a:br>
              <a:rPr lang="en-US" altLang="ko-KR" dirty="0" smtClean="0"/>
            </a:br>
            <a:r>
              <a:rPr lang="en-US" altLang="ko-KR" dirty="0">
                <a:hlinkClick r:id="rId6"/>
              </a:rPr>
              <a:t>STAR</a:t>
            </a:r>
            <a:r>
              <a:rPr lang="en-US" altLang="ko-KR" dirty="0"/>
              <a:t> - Extremely fast (also does splice alignment, requires at least 30 Gb memory)</a:t>
            </a:r>
            <a:endParaRPr lang="ko-KR" altLang="en-US" dirty="0"/>
          </a:p>
        </p:txBody>
      </p:sp>
      <p:sp>
        <p:nvSpPr>
          <p:cNvPr id="4" name="직사각형 3"/>
          <p:cNvSpPr/>
          <p:nvPr/>
        </p:nvSpPr>
        <p:spPr>
          <a:xfrm>
            <a:off x="1785994" y="1260049"/>
            <a:ext cx="5536516" cy="584775"/>
          </a:xfrm>
          <a:prstGeom prst="rect">
            <a:avLst/>
          </a:prstGeom>
        </p:spPr>
        <p:txBody>
          <a:bodyPr wrap="none">
            <a:spAutoFit/>
          </a:bodyPr>
          <a:lstStyle/>
          <a:p>
            <a:r>
              <a:rPr lang="en-US" altLang="ko-KR" sz="3200" b="1" dirty="0"/>
              <a:t>Popular short read aligners</a:t>
            </a:r>
          </a:p>
        </p:txBody>
      </p:sp>
      <p:grpSp>
        <p:nvGrpSpPr>
          <p:cNvPr id="7" name="그룹 6"/>
          <p:cNvGrpSpPr/>
          <p:nvPr/>
        </p:nvGrpSpPr>
        <p:grpSpPr>
          <a:xfrm>
            <a:off x="0" y="6584"/>
            <a:ext cx="9144000" cy="369332"/>
            <a:chOff x="0" y="6584"/>
            <a:chExt cx="9144000" cy="369332"/>
          </a:xfrm>
        </p:grpSpPr>
        <p:sp>
          <p:nvSpPr>
            <p:cNvPr id="6" name="직사각형 5"/>
            <p:cNvSpPr/>
            <p:nvPr/>
          </p:nvSpPr>
          <p:spPr>
            <a:xfrm>
              <a:off x="0" y="23531"/>
              <a:ext cx="9144000" cy="352385"/>
            </a:xfrm>
            <a:prstGeom prst="rect">
              <a:avLst/>
            </a:prstGeom>
            <a:gradFill>
              <a:gsLst>
                <a:gs pos="0">
                  <a:schemeClr val="accent1">
                    <a:tint val="50000"/>
                    <a:satMod val="300000"/>
                    <a:alpha val="17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5" name="직사각형 4"/>
            <p:cNvSpPr/>
            <p:nvPr/>
          </p:nvSpPr>
          <p:spPr>
            <a:xfrm>
              <a:off x="0" y="6584"/>
              <a:ext cx="9108504" cy="369332"/>
            </a:xfrm>
            <a:prstGeom prst="rect">
              <a:avLst/>
            </a:prstGeom>
          </p:spPr>
          <p:txBody>
            <a:bodyPr wrap="square">
              <a:spAutoFit/>
            </a:bodyPr>
            <a:lstStyle/>
            <a:p>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hlinkClick r:id="rId7"/>
                </a:rPr>
                <a:t>1) Mapping to the genome</a:t>
              </a: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 (NOT performed by HOMER, but important to understand)</a:t>
              </a:r>
              <a:endPar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endParaRPr>
            </a:p>
          </p:txBody>
        </p:sp>
      </p:grpSp>
    </p:spTree>
    <p:extLst>
      <p:ext uri="{BB962C8B-B14F-4D97-AF65-F5344CB8AC3E}">
        <p14:creationId xmlns:p14="http://schemas.microsoft.com/office/powerpoint/2010/main" val="362785618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1565313"/>
            <a:ext cx="5328592" cy="5078313"/>
          </a:xfrm>
          <a:prstGeom prst="rect">
            <a:avLst/>
          </a:prstGeom>
          <a:noFill/>
        </p:spPr>
        <p:txBody>
          <a:bodyPr wrap="square" rtlCol="0">
            <a:spAutoFit/>
          </a:bodyPr>
          <a:lstStyle/>
          <a:p>
            <a:r>
              <a:rPr lang="en-US" altLang="ko-KR" b="1" dirty="0" smtClean="0"/>
              <a:t>Step 1 - Build Index (takes a while, but only do this once):</a:t>
            </a:r>
            <a:br>
              <a:rPr lang="en-US" altLang="ko-KR" b="1" dirty="0" smtClean="0"/>
            </a:br>
            <a:endParaRPr lang="en-US" altLang="ko-KR" b="1" dirty="0" smtClean="0"/>
          </a:p>
          <a:p>
            <a:r>
              <a:rPr lang="en-US" altLang="ko-KR" b="1" dirty="0" err="1" smtClean="0"/>
              <a:t>bwa</a:t>
            </a:r>
            <a:r>
              <a:rPr lang="en-US" altLang="ko-KR" b="1" dirty="0" smtClean="0"/>
              <a:t> index -a </a:t>
            </a:r>
            <a:r>
              <a:rPr lang="en-US" altLang="ko-KR" b="1" dirty="0" err="1" smtClean="0"/>
              <a:t>bwtsw</a:t>
            </a:r>
            <a:r>
              <a:rPr lang="en-US" altLang="ko-KR" b="1" dirty="0" smtClean="0"/>
              <a:t> </a:t>
            </a:r>
            <a:r>
              <a:rPr lang="en-US" altLang="ko-KR" b="1" dirty="0" err="1" smtClean="0"/>
              <a:t>genome.fa</a:t>
            </a:r>
            <a:endParaRPr lang="en-US" altLang="ko-KR" b="1" dirty="0" smtClean="0"/>
          </a:p>
          <a:p>
            <a:endParaRPr lang="en-US" altLang="ko-KR" b="1" dirty="0"/>
          </a:p>
          <a:p>
            <a:r>
              <a:rPr lang="en-US" altLang="ko-KR" dirty="0" smtClean="0"/>
              <a:t/>
            </a:r>
            <a:br>
              <a:rPr lang="en-US" altLang="ko-KR" dirty="0" smtClean="0"/>
            </a:br>
            <a:r>
              <a:rPr lang="en-US" altLang="ko-KR" b="1" dirty="0" smtClean="0"/>
              <a:t>Step 2 - Align reads to the index (perform for each experiment):</a:t>
            </a:r>
          </a:p>
          <a:p>
            <a:r>
              <a:rPr lang="en-US" altLang="ko-KR" dirty="0" smtClean="0"/>
              <a:t># where the </a:t>
            </a:r>
            <a:r>
              <a:rPr lang="en-US" altLang="ko-KR" dirty="0" err="1" smtClean="0"/>
              <a:t>genome.fa</a:t>
            </a:r>
            <a:r>
              <a:rPr lang="en-US" altLang="ko-KR" dirty="0" smtClean="0"/>
              <a:t> is in the same directory with your index from the first step</a:t>
            </a:r>
            <a:br>
              <a:rPr lang="en-US" altLang="ko-KR" dirty="0" smtClean="0"/>
            </a:br>
            <a:endParaRPr lang="en-US" altLang="ko-KR" dirty="0" smtClean="0"/>
          </a:p>
          <a:p>
            <a:r>
              <a:rPr lang="en-US" altLang="ko-KR" b="1" dirty="0" err="1" smtClean="0"/>
              <a:t>bwa</a:t>
            </a:r>
            <a:r>
              <a:rPr lang="en-US" altLang="ko-KR" b="1" dirty="0" smtClean="0"/>
              <a:t> </a:t>
            </a:r>
            <a:r>
              <a:rPr lang="en-US" altLang="ko-KR" b="1" dirty="0" err="1" smtClean="0"/>
              <a:t>mem</a:t>
            </a:r>
            <a:r>
              <a:rPr lang="en-US" altLang="ko-KR" b="1" dirty="0" smtClean="0"/>
              <a:t> -t #</a:t>
            </a:r>
            <a:r>
              <a:rPr lang="en-US" altLang="ko-KR" b="1" dirty="0" err="1" smtClean="0"/>
              <a:t>cpus</a:t>
            </a:r>
            <a:r>
              <a:rPr lang="en-US" altLang="ko-KR" b="1" dirty="0" smtClean="0"/>
              <a:t> </a:t>
            </a:r>
            <a:r>
              <a:rPr lang="en-US" altLang="ko-KR" b="1" dirty="0" err="1" smtClean="0"/>
              <a:t>genome.fa</a:t>
            </a:r>
            <a:r>
              <a:rPr lang="en-US" altLang="ko-KR" b="1" dirty="0" smtClean="0"/>
              <a:t> </a:t>
            </a:r>
            <a:r>
              <a:rPr lang="en-US" altLang="ko-KR" b="1" dirty="0" err="1" smtClean="0"/>
              <a:t>reads.fq</a:t>
            </a:r>
            <a:r>
              <a:rPr lang="en-US" altLang="ko-KR" b="1" dirty="0" smtClean="0"/>
              <a:t> &gt; aln-se.sa</a:t>
            </a:r>
            <a:r>
              <a:rPr lang="en-US" altLang="ko-KR" dirty="0" smtClean="0"/>
              <a:t/>
            </a:r>
            <a:br>
              <a:rPr lang="en-US" altLang="ko-KR" dirty="0" smtClean="0"/>
            </a:br>
            <a:endParaRPr lang="en-US" altLang="ko-KR" dirty="0" smtClean="0"/>
          </a:p>
          <a:p>
            <a:r>
              <a:rPr lang="en-US" altLang="ko-KR" dirty="0" smtClean="0"/>
              <a:t>#paired end</a:t>
            </a:r>
            <a:br>
              <a:rPr lang="en-US" altLang="ko-KR" dirty="0" smtClean="0"/>
            </a:br>
            <a:r>
              <a:rPr lang="en-US" altLang="ko-KR" b="1" dirty="0" err="1" smtClean="0"/>
              <a:t>bwa</a:t>
            </a:r>
            <a:r>
              <a:rPr lang="en-US" altLang="ko-KR" b="1" dirty="0" smtClean="0"/>
              <a:t> </a:t>
            </a:r>
            <a:r>
              <a:rPr lang="en-US" altLang="ko-KR" b="1" dirty="0" err="1" smtClean="0"/>
              <a:t>mem</a:t>
            </a:r>
            <a:r>
              <a:rPr lang="en-US" altLang="ko-KR" b="1" dirty="0" smtClean="0"/>
              <a:t> -t #</a:t>
            </a:r>
            <a:r>
              <a:rPr lang="en-US" altLang="ko-KR" b="1" dirty="0" err="1" smtClean="0"/>
              <a:t>cpus</a:t>
            </a:r>
            <a:r>
              <a:rPr lang="en-US" altLang="ko-KR" b="1" dirty="0" smtClean="0"/>
              <a:t> </a:t>
            </a:r>
            <a:r>
              <a:rPr lang="en-US" altLang="ko-KR" b="1" dirty="0" err="1" smtClean="0"/>
              <a:t>genome.fa</a:t>
            </a:r>
            <a:r>
              <a:rPr lang="en-US" altLang="ko-KR" b="1" dirty="0" smtClean="0"/>
              <a:t> reads1.fq reads2.fq &gt; </a:t>
            </a:r>
            <a:r>
              <a:rPr lang="en-US" altLang="ko-KR" b="1" dirty="0" err="1" smtClean="0"/>
              <a:t>aln-pe.sam</a:t>
            </a:r>
            <a:endParaRPr lang="en-US" altLang="ko-KR" dirty="0" smtClean="0"/>
          </a:p>
          <a:p>
            <a:endParaRPr lang="ko-KR" altLang="en-US" dirty="0"/>
          </a:p>
        </p:txBody>
      </p:sp>
      <p:sp>
        <p:nvSpPr>
          <p:cNvPr id="3" name="TextBox 2"/>
          <p:cNvSpPr txBox="1"/>
          <p:nvPr/>
        </p:nvSpPr>
        <p:spPr>
          <a:xfrm>
            <a:off x="964792" y="581119"/>
            <a:ext cx="7200800" cy="523220"/>
          </a:xfrm>
          <a:prstGeom prst="rect">
            <a:avLst/>
          </a:prstGeom>
          <a:noFill/>
        </p:spPr>
        <p:txBody>
          <a:bodyPr wrap="square" rtlCol="0">
            <a:spAutoFit/>
          </a:bodyPr>
          <a:lstStyle/>
          <a:p>
            <a:pPr algn="ctr"/>
            <a:r>
              <a:rPr lang="en-US" altLang="ko-KR" sz="2800" b="1" dirty="0" smtClean="0"/>
              <a:t>Example of alignment with BWA</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79290" b="23578"/>
          <a:stretch/>
        </p:blipFill>
        <p:spPr bwMode="auto">
          <a:xfrm>
            <a:off x="6084168" y="1196752"/>
            <a:ext cx="2624139" cy="5446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그룹 4"/>
          <p:cNvGrpSpPr/>
          <p:nvPr/>
        </p:nvGrpSpPr>
        <p:grpSpPr>
          <a:xfrm>
            <a:off x="0" y="6584"/>
            <a:ext cx="9144000" cy="369332"/>
            <a:chOff x="0" y="6584"/>
            <a:chExt cx="9144000" cy="369332"/>
          </a:xfrm>
        </p:grpSpPr>
        <p:sp>
          <p:nvSpPr>
            <p:cNvPr id="6" name="직사각형 5"/>
            <p:cNvSpPr/>
            <p:nvPr/>
          </p:nvSpPr>
          <p:spPr>
            <a:xfrm>
              <a:off x="0" y="23531"/>
              <a:ext cx="9144000" cy="352385"/>
            </a:xfrm>
            <a:prstGeom prst="rect">
              <a:avLst/>
            </a:prstGeom>
            <a:gradFill>
              <a:gsLst>
                <a:gs pos="0">
                  <a:schemeClr val="accent1">
                    <a:tint val="50000"/>
                    <a:satMod val="300000"/>
                    <a:alpha val="17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7" name="직사각형 6"/>
            <p:cNvSpPr/>
            <p:nvPr/>
          </p:nvSpPr>
          <p:spPr>
            <a:xfrm>
              <a:off x="0" y="6584"/>
              <a:ext cx="9108504" cy="369332"/>
            </a:xfrm>
            <a:prstGeom prst="rect">
              <a:avLst/>
            </a:prstGeom>
          </p:spPr>
          <p:txBody>
            <a:bodyPr wrap="square">
              <a:spAutoFit/>
            </a:bodyPr>
            <a:lstStyle/>
            <a:p>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hlinkClick r:id="rId3"/>
                </a:rPr>
                <a:t>1) Mapping to the genome</a:t>
              </a: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 (NOT performed by HOMER, but important to understand)</a:t>
              </a:r>
              <a:endPar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endParaRPr>
            </a:p>
          </p:txBody>
        </p:sp>
      </p:grpSp>
    </p:spTree>
    <p:extLst>
      <p:ext uri="{BB962C8B-B14F-4D97-AF65-F5344CB8AC3E}">
        <p14:creationId xmlns:p14="http://schemas.microsoft.com/office/powerpoint/2010/main" val="362785618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0" y="23531"/>
            <a:ext cx="9144000" cy="352385"/>
          </a:xfrm>
          <a:prstGeom prst="rect">
            <a:avLst/>
          </a:prstGeom>
          <a:gradFill>
            <a:gsLst>
              <a:gs pos="0">
                <a:schemeClr val="accent1">
                  <a:tint val="50000"/>
                  <a:satMod val="300000"/>
                  <a:alpha val="17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2" name="TextBox 1"/>
          <p:cNvSpPr txBox="1"/>
          <p:nvPr/>
        </p:nvSpPr>
        <p:spPr>
          <a:xfrm>
            <a:off x="0" y="6307"/>
            <a:ext cx="8584401" cy="369332"/>
          </a:xfrm>
          <a:prstGeom prst="rect">
            <a:avLst/>
          </a:prstGeom>
          <a:noFill/>
        </p:spPr>
        <p:txBody>
          <a:bodyPr wrap="none" rtlCol="0">
            <a:spAutoFit/>
          </a:bodyPr>
          <a:lstStyle/>
          <a:p>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hlinkClick r:id="rId2"/>
              </a:rPr>
              <a:t>2) Creation Tag directories, quality control, and normalization.</a:t>
            </a: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 (</a:t>
            </a:r>
            <a:r>
              <a:rPr lang="en-US" altLang="ko-KR" dirty="0" err="1" smtClean="0">
                <a:latin typeface="Arial Unicode MS" panose="020B0604020202020204" pitchFamily="50" charset="-127"/>
                <a:ea typeface="Arial Unicode MS" panose="020B0604020202020204" pitchFamily="50" charset="-127"/>
                <a:cs typeface="Arial Unicode MS" panose="020B0604020202020204" pitchFamily="50" charset="-127"/>
              </a:rPr>
              <a:t>makeTagDirectory</a:t>
            </a: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a:t>
            </a:r>
            <a:endParaRPr lang="ko-KR" altLang="en-US" dirty="0"/>
          </a:p>
        </p:txBody>
      </p:sp>
      <p:sp>
        <p:nvSpPr>
          <p:cNvPr id="7" name="TextBox 6"/>
          <p:cNvSpPr txBox="1"/>
          <p:nvPr/>
        </p:nvSpPr>
        <p:spPr>
          <a:xfrm>
            <a:off x="265776" y="1628800"/>
            <a:ext cx="8712968" cy="4247317"/>
          </a:xfrm>
          <a:prstGeom prst="rect">
            <a:avLst/>
          </a:prstGeom>
          <a:noFill/>
        </p:spPr>
        <p:txBody>
          <a:bodyPr wrap="square" rtlCol="0">
            <a:spAutoFit/>
          </a:bodyPr>
          <a:lstStyle/>
          <a:p>
            <a:r>
              <a:rPr lang="en-US" altLang="ko-KR" dirty="0" smtClean="0"/>
              <a:t>An </a:t>
            </a:r>
            <a:r>
              <a:rPr lang="en-US" altLang="ko-KR" dirty="0"/>
              <a:t>example:</a:t>
            </a:r>
            <a:br>
              <a:rPr lang="en-US" altLang="ko-KR" dirty="0"/>
            </a:br>
            <a:r>
              <a:rPr lang="en-US" altLang="ko-KR" dirty="0"/>
              <a:t/>
            </a:r>
            <a:br>
              <a:rPr lang="en-US" altLang="ko-KR" dirty="0"/>
            </a:br>
            <a:r>
              <a:rPr lang="en-US" altLang="ko-KR" b="1" dirty="0" err="1" smtClean="0"/>
              <a:t>makeTagDirectory</a:t>
            </a:r>
            <a:r>
              <a:rPr lang="en-US" altLang="ko-KR" b="1" dirty="0" smtClean="0"/>
              <a:t> </a:t>
            </a:r>
            <a:r>
              <a:rPr lang="en-US" altLang="ko-KR" b="1" dirty="0"/>
              <a:t>Macrophage-PU.1-ChIP-Seq/ pu1.lane1.bed pu1.lane2.bed pu1.lane3.bed</a:t>
            </a:r>
            <a:r>
              <a:rPr lang="en-US" altLang="ko-KR" dirty="0"/>
              <a:t/>
            </a:r>
            <a:br>
              <a:rPr lang="en-US" altLang="ko-KR" dirty="0"/>
            </a:br>
            <a:endParaRPr lang="en-US" altLang="ko-KR" dirty="0"/>
          </a:p>
          <a:p>
            <a:r>
              <a:rPr lang="en-US" altLang="ko-KR" dirty="0"/>
              <a:t/>
            </a:r>
            <a:br>
              <a:rPr lang="en-US" altLang="ko-KR" dirty="0"/>
            </a:br>
            <a:r>
              <a:rPr lang="en-US" altLang="ko-KR" dirty="0"/>
              <a:t>Several additional options exist for</a:t>
            </a:r>
            <a:r>
              <a:rPr lang="en-US" altLang="ko-KR" b="1" dirty="0"/>
              <a:t> </a:t>
            </a:r>
            <a:r>
              <a:rPr lang="en-US" altLang="ko-KR" b="1" dirty="0" err="1"/>
              <a:t>makeTagDirectory</a:t>
            </a:r>
            <a:r>
              <a:rPr lang="en-US" altLang="ko-KR" dirty="0"/>
              <a:t>. The program attempts to guess the format of your alignment files, but if it is unsuccessful, you can force the format with "</a:t>
            </a:r>
            <a:r>
              <a:rPr lang="en-US" altLang="ko-KR" b="1" dirty="0"/>
              <a:t>-format &lt;X&gt;</a:t>
            </a:r>
            <a:r>
              <a:rPr lang="en-US" altLang="ko-KR" dirty="0"/>
              <a:t>".  </a:t>
            </a:r>
            <a:br>
              <a:rPr lang="en-US" altLang="ko-KR" dirty="0"/>
            </a:br>
            <a:r>
              <a:rPr lang="en-US" altLang="ko-KR" dirty="0"/>
              <a:t/>
            </a:r>
            <a:br>
              <a:rPr lang="en-US" altLang="ko-KR" dirty="0"/>
            </a:br>
            <a:r>
              <a:rPr lang="en-US" altLang="ko-KR" b="1" dirty="0" err="1"/>
              <a:t>makeTagDirectory</a:t>
            </a:r>
            <a:r>
              <a:rPr lang="en-US" altLang="ko-KR" b="1" dirty="0"/>
              <a:t> Macrophage-PU.1-ChIP-Seq/ pu1.lane1.bed pu1.lane2.bed pu1.lane3.bed </a:t>
            </a:r>
            <a:r>
              <a:rPr lang="en-US" altLang="ko-KR" b="1" u="sng" dirty="0"/>
              <a:t>-format </a:t>
            </a:r>
            <a:r>
              <a:rPr lang="en-US" altLang="ko-KR" b="1" u="sng" dirty="0" smtClean="0"/>
              <a:t>bed</a:t>
            </a:r>
          </a:p>
          <a:p>
            <a:r>
              <a:rPr lang="en-US" altLang="ko-KR" b="1" dirty="0"/>
              <a:t/>
            </a:r>
            <a:br>
              <a:rPr lang="en-US" altLang="ko-KR" b="1" dirty="0"/>
            </a:br>
            <a:r>
              <a:rPr lang="en-US" altLang="ko-KR" b="1" dirty="0" err="1"/>
              <a:t>makeTagDirectory</a:t>
            </a:r>
            <a:r>
              <a:rPr lang="en-US" altLang="ko-KR" b="1" dirty="0"/>
              <a:t> Macrophage-H3K4me1-ChIP-Seq/ s_1_sequence.align.sam </a:t>
            </a:r>
            <a:r>
              <a:rPr lang="en-US" altLang="ko-KR" b="1" u="sng" dirty="0"/>
              <a:t> -format </a:t>
            </a:r>
            <a:r>
              <a:rPr lang="en-US" altLang="ko-KR" b="1" u="sng" dirty="0" err="1" smtClean="0"/>
              <a:t>sam</a:t>
            </a:r>
            <a:endParaRPr lang="en-US" altLang="ko-KR" b="1" dirty="0"/>
          </a:p>
        </p:txBody>
      </p:sp>
      <p:sp>
        <p:nvSpPr>
          <p:cNvPr id="8" name="TextBox 7"/>
          <p:cNvSpPr txBox="1"/>
          <p:nvPr/>
        </p:nvSpPr>
        <p:spPr>
          <a:xfrm>
            <a:off x="1907704" y="784728"/>
            <a:ext cx="5616624" cy="461665"/>
          </a:xfrm>
          <a:prstGeom prst="rect">
            <a:avLst/>
          </a:prstGeom>
          <a:noFill/>
        </p:spPr>
        <p:txBody>
          <a:bodyPr wrap="square" rtlCol="0">
            <a:spAutoFit/>
          </a:bodyPr>
          <a:lstStyle/>
          <a:p>
            <a:pPr algn="ctr"/>
            <a:r>
              <a:rPr lang="en-US" altLang="ko-KR" sz="2400" b="1" dirty="0" smtClean="0"/>
              <a:t>Creating Tag Directories</a:t>
            </a:r>
            <a:endParaRPr lang="ko-KR" altLang="en-US" sz="2400" dirty="0"/>
          </a:p>
        </p:txBody>
      </p:sp>
    </p:spTree>
    <p:extLst>
      <p:ext uri="{BB962C8B-B14F-4D97-AF65-F5344CB8AC3E}">
        <p14:creationId xmlns:p14="http://schemas.microsoft.com/office/powerpoint/2010/main" val="362785618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620688"/>
            <a:ext cx="4536504" cy="2575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2199" y="3382194"/>
            <a:ext cx="3324725" cy="2798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338" y="3356992"/>
            <a:ext cx="3159612" cy="282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그룹 6"/>
          <p:cNvGrpSpPr/>
          <p:nvPr/>
        </p:nvGrpSpPr>
        <p:grpSpPr>
          <a:xfrm>
            <a:off x="0" y="6307"/>
            <a:ext cx="9144000" cy="369609"/>
            <a:chOff x="0" y="6307"/>
            <a:chExt cx="9144000" cy="369609"/>
          </a:xfrm>
        </p:grpSpPr>
        <p:sp>
          <p:nvSpPr>
            <p:cNvPr id="8" name="직사각형 7"/>
            <p:cNvSpPr/>
            <p:nvPr/>
          </p:nvSpPr>
          <p:spPr>
            <a:xfrm>
              <a:off x="0" y="23531"/>
              <a:ext cx="9144000" cy="352385"/>
            </a:xfrm>
            <a:prstGeom prst="rect">
              <a:avLst/>
            </a:prstGeom>
            <a:gradFill>
              <a:gsLst>
                <a:gs pos="0">
                  <a:schemeClr val="accent1">
                    <a:tint val="50000"/>
                    <a:satMod val="300000"/>
                    <a:alpha val="17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9" name="TextBox 8"/>
            <p:cNvSpPr txBox="1"/>
            <p:nvPr/>
          </p:nvSpPr>
          <p:spPr>
            <a:xfrm>
              <a:off x="0" y="6307"/>
              <a:ext cx="8584401" cy="369332"/>
            </a:xfrm>
            <a:prstGeom prst="rect">
              <a:avLst/>
            </a:prstGeom>
            <a:noFill/>
          </p:spPr>
          <p:txBody>
            <a:bodyPr wrap="none" rtlCol="0">
              <a:spAutoFit/>
            </a:bodyPr>
            <a:lstStyle/>
            <a:p>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hlinkClick r:id="rId5"/>
                </a:rPr>
                <a:t>2) Creation Tag directories, quality control, and normalization.</a:t>
              </a: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 (</a:t>
              </a:r>
              <a:r>
                <a:rPr lang="en-US" altLang="ko-KR" dirty="0" err="1" smtClean="0">
                  <a:latin typeface="Arial Unicode MS" panose="020B0604020202020204" pitchFamily="50" charset="-127"/>
                  <a:ea typeface="Arial Unicode MS" panose="020B0604020202020204" pitchFamily="50" charset="-127"/>
                  <a:cs typeface="Arial Unicode MS" panose="020B0604020202020204" pitchFamily="50" charset="-127"/>
                </a:rPr>
                <a:t>makeTagDirectory</a:t>
              </a: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a:t>
              </a:r>
              <a:endParaRPr lang="ko-KR" altLang="en-US" dirty="0"/>
            </a:p>
          </p:txBody>
        </p:sp>
      </p:grpSp>
    </p:spTree>
    <p:extLst>
      <p:ext uri="{BB962C8B-B14F-4D97-AF65-F5344CB8AC3E}">
        <p14:creationId xmlns:p14="http://schemas.microsoft.com/office/powerpoint/2010/main" val="362785618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6851" y="435235"/>
            <a:ext cx="8553642" cy="707886"/>
          </a:xfrm>
          <a:prstGeom prst="rect">
            <a:avLst/>
          </a:prstGeom>
          <a:noFill/>
        </p:spPr>
        <p:txBody>
          <a:bodyPr wrap="square" rtlCol="0">
            <a:spAutoFit/>
          </a:bodyPr>
          <a:lstStyle/>
          <a:p>
            <a:pPr algn="ctr"/>
            <a:r>
              <a:rPr lang="en-US" sz="2000" dirty="0" smtClean="0">
                <a:latin typeface="Arial"/>
                <a:cs typeface="Arial"/>
              </a:rPr>
              <a:t>Quality control and validation of </a:t>
            </a:r>
            <a:r>
              <a:rPr lang="en-US" sz="2000" dirty="0" err="1" smtClean="0">
                <a:latin typeface="Arial"/>
                <a:cs typeface="Arial"/>
              </a:rPr>
              <a:t>ChIP-seq</a:t>
            </a:r>
            <a:r>
              <a:rPr lang="en-US" sz="2000" dirty="0" smtClean="0">
                <a:latin typeface="Arial"/>
                <a:cs typeface="Arial"/>
              </a:rPr>
              <a:t> data</a:t>
            </a:r>
          </a:p>
          <a:p>
            <a:pPr algn="ctr"/>
            <a:r>
              <a:rPr lang="en-US" sz="2000" dirty="0" smtClean="0">
                <a:latin typeface="Arial"/>
                <a:cs typeface="Arial"/>
              </a:rPr>
              <a:t>Using CHANCE(</a:t>
            </a:r>
            <a:r>
              <a:rPr lang="en-US" sz="2000" dirty="0" err="1" smtClean="0">
                <a:latin typeface="Arial"/>
                <a:cs typeface="Arial"/>
              </a:rPr>
              <a:t>CHip-seq</a:t>
            </a:r>
            <a:r>
              <a:rPr lang="en-US" sz="2000" dirty="0" smtClean="0">
                <a:latin typeface="Arial"/>
                <a:cs typeface="Arial"/>
              </a:rPr>
              <a:t> Analytics and Confidence Estimation)</a:t>
            </a:r>
            <a:endParaRPr lang="en-US" sz="2000" dirty="0">
              <a:latin typeface="Arial"/>
              <a:cs typeface="Arial"/>
            </a:endParaRPr>
          </a:p>
        </p:txBody>
      </p:sp>
      <p:sp>
        <p:nvSpPr>
          <p:cNvPr id="10" name="TextBox 9"/>
          <p:cNvSpPr txBox="1"/>
          <p:nvPr/>
        </p:nvSpPr>
        <p:spPr>
          <a:xfrm>
            <a:off x="6948265" y="6509251"/>
            <a:ext cx="2195736" cy="369332"/>
          </a:xfrm>
          <a:prstGeom prst="rect">
            <a:avLst/>
          </a:prstGeom>
          <a:noFill/>
        </p:spPr>
        <p:txBody>
          <a:bodyPr wrap="square" rtlCol="0">
            <a:spAutoFit/>
          </a:bodyPr>
          <a:lstStyle/>
          <a:p>
            <a:pPr algn="ctr"/>
            <a:r>
              <a:rPr lang="en-US" dirty="0" smtClean="0"/>
              <a:t>Diaz A. </a:t>
            </a:r>
            <a:r>
              <a:rPr lang="en-US" i="1" dirty="0" smtClean="0"/>
              <a:t>et al</a:t>
            </a:r>
            <a:r>
              <a:rPr lang="en-US" dirty="0" smtClean="0"/>
              <a:t>., 2012</a:t>
            </a:r>
            <a:endParaRPr lang="en-US" dirty="0"/>
          </a:p>
        </p:txBody>
      </p:sp>
      <p:grpSp>
        <p:nvGrpSpPr>
          <p:cNvPr id="8" name="Group 7"/>
          <p:cNvGrpSpPr/>
          <p:nvPr/>
        </p:nvGrpSpPr>
        <p:grpSpPr>
          <a:xfrm>
            <a:off x="609305" y="1134930"/>
            <a:ext cx="2457279" cy="5520130"/>
            <a:chOff x="1473977" y="1134930"/>
            <a:chExt cx="2457279" cy="5520130"/>
          </a:xfrm>
        </p:grpSpPr>
        <p:pic>
          <p:nvPicPr>
            <p:cNvPr id="3" name="Picture 2"/>
            <p:cNvPicPr>
              <a:picLocks noChangeAspect="1"/>
            </p:cNvPicPr>
            <p:nvPr/>
          </p:nvPicPr>
          <p:blipFill rotWithShape="1">
            <a:blip r:embed="rId3"/>
            <a:srcRect l="50904" t="16440" r="2497" b="38642"/>
            <a:stretch/>
          </p:blipFill>
          <p:spPr>
            <a:xfrm>
              <a:off x="1473978" y="1134930"/>
              <a:ext cx="2457278" cy="1798169"/>
            </a:xfrm>
            <a:prstGeom prst="rect">
              <a:avLst/>
            </a:prstGeom>
            <a:ln w="12700" cap="sq" cmpd="sng">
              <a:solidFill>
                <a:schemeClr val="tx1"/>
              </a:solidFill>
              <a:prstDash val="solid"/>
              <a:miter lim="800000"/>
            </a:ln>
            <a:effectLst>
              <a:innerShdw blurRad="76200">
                <a:srgbClr val="000000"/>
              </a:innerShdw>
            </a:effectLst>
          </p:spPr>
        </p:pic>
        <p:pic>
          <p:nvPicPr>
            <p:cNvPr id="11" name="Picture 10"/>
            <p:cNvPicPr>
              <a:picLocks noChangeAspect="1"/>
            </p:cNvPicPr>
            <p:nvPr/>
          </p:nvPicPr>
          <p:blipFill rotWithShape="1">
            <a:blip r:embed="rId4"/>
            <a:srcRect l="50791" t="59723"/>
            <a:stretch/>
          </p:blipFill>
          <p:spPr>
            <a:xfrm>
              <a:off x="1473977" y="4961512"/>
              <a:ext cx="2457279" cy="1693548"/>
            </a:xfrm>
            <a:prstGeom prst="rect">
              <a:avLst/>
            </a:prstGeom>
          </p:spPr>
        </p:pic>
        <p:pic>
          <p:nvPicPr>
            <p:cNvPr id="13" name="Picture 12"/>
            <p:cNvPicPr>
              <a:picLocks noChangeAspect="1"/>
            </p:cNvPicPr>
            <p:nvPr/>
          </p:nvPicPr>
          <p:blipFill rotWithShape="1">
            <a:blip r:embed="rId4"/>
            <a:srcRect l="1512" t="7770" r="49278" b="52558"/>
            <a:stretch/>
          </p:blipFill>
          <p:spPr>
            <a:xfrm>
              <a:off x="1473977" y="3095773"/>
              <a:ext cx="2457279" cy="1693548"/>
            </a:xfrm>
            <a:prstGeom prst="rect">
              <a:avLst/>
            </a:prstGeom>
          </p:spPr>
        </p:pic>
      </p:grpSp>
      <p:grpSp>
        <p:nvGrpSpPr>
          <p:cNvPr id="16" name="Group 15"/>
          <p:cNvGrpSpPr/>
          <p:nvPr/>
        </p:nvGrpSpPr>
        <p:grpSpPr>
          <a:xfrm>
            <a:off x="3588357" y="1134930"/>
            <a:ext cx="2392017" cy="5520130"/>
            <a:chOff x="4606148" y="1134930"/>
            <a:chExt cx="2392017" cy="5520130"/>
          </a:xfrm>
        </p:grpSpPr>
        <p:pic>
          <p:nvPicPr>
            <p:cNvPr id="12" name="Picture 11"/>
            <p:cNvPicPr>
              <a:picLocks noChangeAspect="1"/>
            </p:cNvPicPr>
            <p:nvPr/>
          </p:nvPicPr>
          <p:blipFill rotWithShape="1">
            <a:blip r:embed="rId4"/>
            <a:srcRect l="50110" t="7042" b="53029"/>
            <a:stretch/>
          </p:blipFill>
          <p:spPr>
            <a:xfrm>
              <a:off x="4606148" y="3095774"/>
              <a:ext cx="2392016" cy="1693548"/>
            </a:xfrm>
            <a:prstGeom prst="rect">
              <a:avLst/>
            </a:prstGeom>
          </p:spPr>
        </p:pic>
        <p:pic>
          <p:nvPicPr>
            <p:cNvPr id="14" name="Picture 13"/>
            <p:cNvPicPr>
              <a:picLocks noChangeAspect="1"/>
            </p:cNvPicPr>
            <p:nvPr/>
          </p:nvPicPr>
          <p:blipFill rotWithShape="1">
            <a:blip r:embed="rId5"/>
            <a:srcRect b="20873"/>
            <a:stretch/>
          </p:blipFill>
          <p:spPr>
            <a:xfrm>
              <a:off x="4606148" y="4961512"/>
              <a:ext cx="2392017" cy="1693548"/>
            </a:xfrm>
            <a:prstGeom prst="rect">
              <a:avLst/>
            </a:prstGeom>
          </p:spPr>
        </p:pic>
        <p:pic>
          <p:nvPicPr>
            <p:cNvPr id="15" name="Picture 14"/>
            <p:cNvPicPr>
              <a:picLocks noChangeAspect="1"/>
            </p:cNvPicPr>
            <p:nvPr/>
          </p:nvPicPr>
          <p:blipFill rotWithShape="1">
            <a:blip r:embed="rId3"/>
            <a:srcRect l="2830" t="15675" r="49990" b="37527"/>
            <a:stretch/>
          </p:blipFill>
          <p:spPr>
            <a:xfrm>
              <a:off x="4606148" y="1134930"/>
              <a:ext cx="2392017" cy="1801101"/>
            </a:xfrm>
            <a:prstGeom prst="rect">
              <a:avLst/>
            </a:prstGeom>
            <a:ln w="12700" cmpd="sng">
              <a:solidFill>
                <a:schemeClr val="tx1"/>
              </a:solidFill>
            </a:ln>
          </p:spPr>
        </p:pic>
      </p:grpSp>
      <p:sp>
        <p:nvSpPr>
          <p:cNvPr id="18" name="TextBox 17"/>
          <p:cNvSpPr txBox="1"/>
          <p:nvPr/>
        </p:nvSpPr>
        <p:spPr>
          <a:xfrm>
            <a:off x="6327441" y="1324085"/>
            <a:ext cx="2751262" cy="3970318"/>
          </a:xfrm>
          <a:prstGeom prst="rect">
            <a:avLst/>
          </a:prstGeom>
          <a:noFill/>
        </p:spPr>
        <p:txBody>
          <a:bodyPr wrap="square" rtlCol="0">
            <a:spAutoFit/>
          </a:bodyPr>
          <a:lstStyle/>
          <a:p>
            <a:pPr marL="342900" indent="-342900">
              <a:buFont typeface="+mj-lt"/>
              <a:buAutoNum type="alphaUcPeriod"/>
            </a:pPr>
            <a:r>
              <a:rPr lang="en-US" altLang="ko-KR" dirty="0" smtClean="0"/>
              <a:t>Normalizing by total read numbers.</a:t>
            </a:r>
          </a:p>
          <a:p>
            <a:pPr marL="342900" indent="-342900">
              <a:buFont typeface="+mj-lt"/>
              <a:buAutoNum type="alphaUcPeriod"/>
            </a:pPr>
            <a:endParaRPr lang="en-US" altLang="ko-KR" dirty="0" smtClean="0"/>
          </a:p>
          <a:p>
            <a:pPr marL="342900" indent="-342900">
              <a:buFont typeface="+mj-lt"/>
              <a:buAutoNum type="alphaUcPeriod"/>
            </a:pPr>
            <a:r>
              <a:rPr lang="en-US" altLang="ko-KR" dirty="0" smtClean="0"/>
              <a:t>Normalizing the background.</a:t>
            </a:r>
          </a:p>
          <a:p>
            <a:pPr marL="342900" indent="-342900">
              <a:buFont typeface="+mj-lt"/>
              <a:buAutoNum type="alphaUcPeriod"/>
            </a:pPr>
            <a:endParaRPr lang="en-US" altLang="ko-KR" dirty="0"/>
          </a:p>
          <a:p>
            <a:pPr marL="342900" indent="-342900">
              <a:buFont typeface="+mj-lt"/>
              <a:buAutoNum type="alphaUcPeriod"/>
            </a:pPr>
            <a:r>
              <a:rPr lang="en-US" altLang="ko-KR" dirty="0" smtClean="0"/>
              <a:t>Insufficient sequencing depth in the IP</a:t>
            </a:r>
          </a:p>
          <a:p>
            <a:pPr marL="342900" indent="-342900">
              <a:buFont typeface="+mj-lt"/>
              <a:buAutoNum type="alphaUcPeriod"/>
            </a:pPr>
            <a:endParaRPr lang="en-US" altLang="ko-KR" dirty="0"/>
          </a:p>
          <a:p>
            <a:pPr marL="342900" indent="-342900">
              <a:buFont typeface="+mj-lt"/>
              <a:buAutoNum type="alphaUcPeriod"/>
            </a:pPr>
            <a:r>
              <a:rPr lang="en-US" altLang="ko-KR" dirty="0" err="1" smtClean="0"/>
              <a:t>Amplication</a:t>
            </a:r>
            <a:r>
              <a:rPr lang="en-US" altLang="ko-KR" dirty="0" smtClean="0"/>
              <a:t> bias</a:t>
            </a:r>
          </a:p>
          <a:p>
            <a:pPr marL="342900" indent="-342900">
              <a:buFont typeface="+mj-lt"/>
              <a:buAutoNum type="alphaUcPeriod"/>
            </a:pPr>
            <a:endParaRPr lang="en-US" altLang="ko-KR" dirty="0"/>
          </a:p>
          <a:p>
            <a:pPr marL="342900" indent="-342900">
              <a:buFont typeface="+mj-lt"/>
              <a:buAutoNum type="alphaUcPeriod"/>
            </a:pPr>
            <a:r>
              <a:rPr lang="en-US" altLang="ko-KR" dirty="0" smtClean="0"/>
              <a:t>Low IP signals</a:t>
            </a:r>
          </a:p>
          <a:p>
            <a:pPr marL="342900" indent="-342900">
              <a:buFont typeface="+mj-lt"/>
              <a:buAutoNum type="alphaUcPeriod"/>
            </a:pPr>
            <a:endParaRPr lang="en-US" altLang="ko-KR" dirty="0"/>
          </a:p>
          <a:p>
            <a:pPr marL="342900" indent="-342900">
              <a:buFont typeface="+mj-lt"/>
              <a:buAutoNum type="alphaUcPeriod"/>
            </a:pPr>
            <a:r>
              <a:rPr lang="en-US" altLang="ko-KR" dirty="0" smtClean="0"/>
              <a:t>Ideal IP signals</a:t>
            </a:r>
          </a:p>
        </p:txBody>
      </p:sp>
      <p:sp>
        <p:nvSpPr>
          <p:cNvPr id="21" name="TextBox 20"/>
          <p:cNvSpPr txBox="1"/>
          <p:nvPr/>
        </p:nvSpPr>
        <p:spPr>
          <a:xfrm>
            <a:off x="297223" y="1125923"/>
            <a:ext cx="252186" cy="369332"/>
          </a:xfrm>
          <a:prstGeom prst="rect">
            <a:avLst/>
          </a:prstGeom>
          <a:noFill/>
        </p:spPr>
        <p:txBody>
          <a:bodyPr wrap="square" rtlCol="0">
            <a:spAutoFit/>
          </a:bodyPr>
          <a:lstStyle/>
          <a:p>
            <a:r>
              <a:rPr lang="en-US" dirty="0" smtClean="0"/>
              <a:t>A</a:t>
            </a:r>
            <a:endParaRPr lang="en-US" dirty="0"/>
          </a:p>
        </p:txBody>
      </p:sp>
      <p:sp>
        <p:nvSpPr>
          <p:cNvPr id="22" name="TextBox 21"/>
          <p:cNvSpPr txBox="1"/>
          <p:nvPr/>
        </p:nvSpPr>
        <p:spPr>
          <a:xfrm>
            <a:off x="3281417" y="1125923"/>
            <a:ext cx="252186" cy="369332"/>
          </a:xfrm>
          <a:prstGeom prst="rect">
            <a:avLst/>
          </a:prstGeom>
          <a:noFill/>
        </p:spPr>
        <p:txBody>
          <a:bodyPr wrap="square" rtlCol="0">
            <a:spAutoFit/>
          </a:bodyPr>
          <a:lstStyle/>
          <a:p>
            <a:r>
              <a:rPr lang="en-US" dirty="0"/>
              <a:t>B</a:t>
            </a:r>
          </a:p>
        </p:txBody>
      </p:sp>
      <p:sp>
        <p:nvSpPr>
          <p:cNvPr id="23" name="TextBox 22"/>
          <p:cNvSpPr txBox="1"/>
          <p:nvPr/>
        </p:nvSpPr>
        <p:spPr>
          <a:xfrm>
            <a:off x="293867" y="3095774"/>
            <a:ext cx="252186" cy="369332"/>
          </a:xfrm>
          <a:prstGeom prst="rect">
            <a:avLst/>
          </a:prstGeom>
          <a:noFill/>
        </p:spPr>
        <p:txBody>
          <a:bodyPr wrap="square" rtlCol="0">
            <a:spAutoFit/>
          </a:bodyPr>
          <a:lstStyle/>
          <a:p>
            <a:r>
              <a:rPr lang="en-US" dirty="0"/>
              <a:t>C</a:t>
            </a:r>
          </a:p>
        </p:txBody>
      </p:sp>
      <p:sp>
        <p:nvSpPr>
          <p:cNvPr id="24" name="TextBox 23"/>
          <p:cNvSpPr txBox="1"/>
          <p:nvPr/>
        </p:nvSpPr>
        <p:spPr>
          <a:xfrm>
            <a:off x="320174" y="4961512"/>
            <a:ext cx="252186" cy="369332"/>
          </a:xfrm>
          <a:prstGeom prst="rect">
            <a:avLst/>
          </a:prstGeom>
          <a:noFill/>
        </p:spPr>
        <p:txBody>
          <a:bodyPr wrap="square" rtlCol="0">
            <a:spAutoFit/>
          </a:bodyPr>
          <a:lstStyle/>
          <a:p>
            <a:r>
              <a:rPr lang="en-US" dirty="0" smtClean="0"/>
              <a:t>E</a:t>
            </a:r>
            <a:endParaRPr lang="en-US" dirty="0"/>
          </a:p>
        </p:txBody>
      </p:sp>
      <p:sp>
        <p:nvSpPr>
          <p:cNvPr id="26" name="TextBox 25"/>
          <p:cNvSpPr txBox="1"/>
          <p:nvPr/>
        </p:nvSpPr>
        <p:spPr>
          <a:xfrm>
            <a:off x="3281417" y="4961512"/>
            <a:ext cx="252186" cy="369332"/>
          </a:xfrm>
          <a:prstGeom prst="rect">
            <a:avLst/>
          </a:prstGeom>
          <a:noFill/>
        </p:spPr>
        <p:txBody>
          <a:bodyPr wrap="square" rtlCol="0">
            <a:spAutoFit/>
          </a:bodyPr>
          <a:lstStyle/>
          <a:p>
            <a:r>
              <a:rPr lang="en-US" dirty="0"/>
              <a:t>F</a:t>
            </a:r>
          </a:p>
        </p:txBody>
      </p:sp>
      <p:sp>
        <p:nvSpPr>
          <p:cNvPr id="27" name="TextBox 26"/>
          <p:cNvSpPr txBox="1"/>
          <p:nvPr/>
        </p:nvSpPr>
        <p:spPr>
          <a:xfrm>
            <a:off x="3281417" y="3095774"/>
            <a:ext cx="252186" cy="369332"/>
          </a:xfrm>
          <a:prstGeom prst="rect">
            <a:avLst/>
          </a:prstGeom>
          <a:noFill/>
        </p:spPr>
        <p:txBody>
          <a:bodyPr wrap="square" rtlCol="0">
            <a:spAutoFit/>
          </a:bodyPr>
          <a:lstStyle/>
          <a:p>
            <a:r>
              <a:rPr lang="en-US" dirty="0" smtClean="0"/>
              <a:t>D</a:t>
            </a:r>
            <a:endParaRPr lang="en-US" dirty="0"/>
          </a:p>
        </p:txBody>
      </p:sp>
      <p:grpSp>
        <p:nvGrpSpPr>
          <p:cNvPr id="19" name="그룹 18"/>
          <p:cNvGrpSpPr/>
          <p:nvPr/>
        </p:nvGrpSpPr>
        <p:grpSpPr>
          <a:xfrm>
            <a:off x="0" y="6307"/>
            <a:ext cx="9144000" cy="369609"/>
            <a:chOff x="0" y="6307"/>
            <a:chExt cx="9144000" cy="369609"/>
          </a:xfrm>
        </p:grpSpPr>
        <p:sp>
          <p:nvSpPr>
            <p:cNvPr id="20" name="직사각형 19"/>
            <p:cNvSpPr/>
            <p:nvPr/>
          </p:nvSpPr>
          <p:spPr>
            <a:xfrm>
              <a:off x="0" y="23531"/>
              <a:ext cx="9144000" cy="352385"/>
            </a:xfrm>
            <a:prstGeom prst="rect">
              <a:avLst/>
            </a:prstGeom>
            <a:gradFill>
              <a:gsLst>
                <a:gs pos="0">
                  <a:schemeClr val="accent1">
                    <a:tint val="50000"/>
                    <a:satMod val="300000"/>
                    <a:alpha val="17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25" name="TextBox 24"/>
            <p:cNvSpPr txBox="1"/>
            <p:nvPr/>
          </p:nvSpPr>
          <p:spPr>
            <a:xfrm>
              <a:off x="0" y="6307"/>
              <a:ext cx="8584401" cy="369332"/>
            </a:xfrm>
            <a:prstGeom prst="rect">
              <a:avLst/>
            </a:prstGeom>
            <a:noFill/>
          </p:spPr>
          <p:txBody>
            <a:bodyPr wrap="none" rtlCol="0">
              <a:spAutoFit/>
            </a:bodyPr>
            <a:lstStyle/>
            <a:p>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hlinkClick r:id="rId6"/>
                </a:rPr>
                <a:t>2) Creation Tag directories, quality control, and normalization.</a:t>
              </a: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 (</a:t>
              </a:r>
              <a:r>
                <a:rPr lang="en-US" altLang="ko-KR" dirty="0" err="1" smtClean="0">
                  <a:latin typeface="Arial Unicode MS" panose="020B0604020202020204" pitchFamily="50" charset="-127"/>
                  <a:ea typeface="Arial Unicode MS" panose="020B0604020202020204" pitchFamily="50" charset="-127"/>
                  <a:cs typeface="Arial Unicode MS" panose="020B0604020202020204" pitchFamily="50" charset="-127"/>
                </a:rPr>
                <a:t>makeTagDirectory</a:t>
              </a: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a:t>
              </a:r>
              <a:endParaRPr lang="ko-KR" altLang="en-US" dirty="0"/>
            </a:p>
          </p:txBody>
        </p:sp>
      </p:grpSp>
    </p:spTree>
    <p:extLst>
      <p:ext uri="{BB962C8B-B14F-4D97-AF65-F5344CB8AC3E}">
        <p14:creationId xmlns:p14="http://schemas.microsoft.com/office/powerpoint/2010/main" val="272155081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962" y="1740629"/>
            <a:ext cx="8658594" cy="2740302"/>
          </a:xfrm>
          <a:prstGeom prst="rect">
            <a:avLst/>
          </a:prstGeom>
        </p:spPr>
      </p:pic>
      <p:grpSp>
        <p:nvGrpSpPr>
          <p:cNvPr id="3" name="그룹 2"/>
          <p:cNvGrpSpPr/>
          <p:nvPr/>
        </p:nvGrpSpPr>
        <p:grpSpPr>
          <a:xfrm>
            <a:off x="0" y="6307"/>
            <a:ext cx="9144000" cy="369609"/>
            <a:chOff x="0" y="6307"/>
            <a:chExt cx="9144000" cy="369609"/>
          </a:xfrm>
        </p:grpSpPr>
        <p:sp>
          <p:nvSpPr>
            <p:cNvPr id="5" name="직사각형 4"/>
            <p:cNvSpPr/>
            <p:nvPr/>
          </p:nvSpPr>
          <p:spPr>
            <a:xfrm>
              <a:off x="0" y="23531"/>
              <a:ext cx="9144000" cy="352385"/>
            </a:xfrm>
            <a:prstGeom prst="rect">
              <a:avLst/>
            </a:prstGeom>
            <a:gradFill>
              <a:gsLst>
                <a:gs pos="0">
                  <a:schemeClr val="accent1">
                    <a:tint val="50000"/>
                    <a:satMod val="300000"/>
                    <a:alpha val="17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6" name="TextBox 5"/>
            <p:cNvSpPr txBox="1"/>
            <p:nvPr/>
          </p:nvSpPr>
          <p:spPr>
            <a:xfrm>
              <a:off x="0" y="6307"/>
              <a:ext cx="8584401" cy="369332"/>
            </a:xfrm>
            <a:prstGeom prst="rect">
              <a:avLst/>
            </a:prstGeom>
            <a:noFill/>
          </p:spPr>
          <p:txBody>
            <a:bodyPr wrap="none" rtlCol="0">
              <a:spAutoFit/>
            </a:bodyPr>
            <a:lstStyle/>
            <a:p>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hlinkClick r:id="rId3"/>
                </a:rPr>
                <a:t>2) Creation Tag directories, quality control, and normalization.</a:t>
              </a: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 (</a:t>
              </a:r>
              <a:r>
                <a:rPr lang="en-US" altLang="ko-KR" dirty="0" err="1" smtClean="0">
                  <a:latin typeface="Arial Unicode MS" panose="020B0604020202020204" pitchFamily="50" charset="-127"/>
                  <a:ea typeface="Arial Unicode MS" panose="020B0604020202020204" pitchFamily="50" charset="-127"/>
                  <a:cs typeface="Arial Unicode MS" panose="020B0604020202020204" pitchFamily="50" charset="-127"/>
                </a:rPr>
                <a:t>makeTagDirectory</a:t>
              </a: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a:t>
              </a:r>
              <a:endParaRPr lang="ko-KR" altLang="en-US" dirty="0"/>
            </a:p>
          </p:txBody>
        </p:sp>
      </p:grpSp>
    </p:spTree>
    <p:extLst>
      <p:ext uri="{BB962C8B-B14F-4D97-AF65-F5344CB8AC3E}">
        <p14:creationId xmlns:p14="http://schemas.microsoft.com/office/powerpoint/2010/main" val="127074341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www.frontiersin.org/files/Articles/54339/fpsyt-04-00080-HTML/image_m/fpsyt-04-00080-g003.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844824"/>
            <a:ext cx="6153150" cy="34766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9552" y="476672"/>
            <a:ext cx="7992888" cy="523220"/>
          </a:xfrm>
          <a:prstGeom prst="rect">
            <a:avLst/>
          </a:prstGeom>
          <a:noFill/>
        </p:spPr>
        <p:txBody>
          <a:bodyPr wrap="square" rtlCol="0">
            <a:spAutoFit/>
          </a:bodyPr>
          <a:lstStyle/>
          <a:p>
            <a:pPr algn="ctr"/>
            <a:r>
              <a:rPr lang="en-US" altLang="ko-KR" sz="2800" b="1" dirty="0" smtClean="0"/>
              <a:t>DNA Methylation and Histone modification</a:t>
            </a:r>
            <a:endParaRPr lang="en-US" altLang="ko-KR" sz="2800" b="1" dirty="0"/>
          </a:p>
        </p:txBody>
      </p:sp>
    </p:spTree>
    <p:extLst>
      <p:ext uri="{BB962C8B-B14F-4D97-AF65-F5344CB8AC3E}">
        <p14:creationId xmlns:p14="http://schemas.microsoft.com/office/powerpoint/2010/main" val="50427112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21379" y="0"/>
            <a:ext cx="7182544" cy="369332"/>
          </a:xfrm>
          <a:prstGeom prst="rect">
            <a:avLst/>
          </a:prstGeom>
        </p:spPr>
        <p:txBody>
          <a:bodyPr wrap="square">
            <a:spAutoFit/>
          </a:bodyPr>
          <a:lstStyle/>
          <a:p>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hlinkClick r:id="rId2"/>
              </a:rPr>
              <a:t>3) UCSC visualization</a:t>
            </a: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 (</a:t>
            </a:r>
            <a:r>
              <a:rPr lang="en-US" altLang="ko-KR" dirty="0" err="1" smtClean="0">
                <a:latin typeface="Arial Unicode MS" panose="020B0604020202020204" pitchFamily="50" charset="-127"/>
                <a:ea typeface="Arial Unicode MS" panose="020B0604020202020204" pitchFamily="50" charset="-127"/>
                <a:cs typeface="Arial Unicode MS" panose="020B0604020202020204" pitchFamily="50" charset="-127"/>
              </a:rPr>
              <a:t>makeUCSCfile</a:t>
            </a: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 makeBigWig.pl)</a:t>
            </a:r>
            <a:endParaRPr lang="ko-KR" altLang="en-US" dirty="0"/>
          </a:p>
        </p:txBody>
      </p:sp>
      <p:sp>
        <p:nvSpPr>
          <p:cNvPr id="3" name="TextBox 2"/>
          <p:cNvSpPr txBox="1"/>
          <p:nvPr/>
        </p:nvSpPr>
        <p:spPr>
          <a:xfrm>
            <a:off x="899592" y="836712"/>
            <a:ext cx="7416824" cy="461665"/>
          </a:xfrm>
          <a:prstGeom prst="rect">
            <a:avLst/>
          </a:prstGeom>
          <a:noFill/>
        </p:spPr>
        <p:txBody>
          <a:bodyPr wrap="square" rtlCol="0">
            <a:spAutoFit/>
          </a:bodyPr>
          <a:lstStyle/>
          <a:p>
            <a:pPr algn="ctr"/>
            <a:r>
              <a:rPr lang="en-US" altLang="ko-KR" sz="2400" b="1" dirty="0"/>
              <a:t>Visualizing Experiments with a Genome </a:t>
            </a:r>
            <a:r>
              <a:rPr lang="en-US" altLang="ko-KR" sz="2400" b="1" dirty="0" smtClean="0"/>
              <a:t>Browser</a:t>
            </a:r>
            <a:endParaRPr lang="en-US" altLang="ko-KR" sz="2400" b="1" dirty="0"/>
          </a:p>
        </p:txBody>
      </p:sp>
      <p:sp>
        <p:nvSpPr>
          <p:cNvPr id="4" name="TextBox 3"/>
          <p:cNvSpPr txBox="1"/>
          <p:nvPr/>
        </p:nvSpPr>
        <p:spPr>
          <a:xfrm>
            <a:off x="539552" y="1628800"/>
            <a:ext cx="8064896" cy="3693319"/>
          </a:xfrm>
          <a:prstGeom prst="rect">
            <a:avLst/>
          </a:prstGeom>
          <a:noFill/>
        </p:spPr>
        <p:txBody>
          <a:bodyPr wrap="square" rtlCol="0">
            <a:spAutoFit/>
          </a:bodyPr>
          <a:lstStyle/>
          <a:p>
            <a:r>
              <a:rPr lang="en-US" altLang="ko-KR" b="1" dirty="0"/>
              <a:t>Making Genome Browser Files</a:t>
            </a:r>
          </a:p>
          <a:p>
            <a:r>
              <a:rPr lang="en-US" altLang="ko-KR" dirty="0"/>
              <a:t>The basic strategy HOMER uses is to create a </a:t>
            </a:r>
            <a:r>
              <a:rPr lang="en-US" altLang="ko-KR" dirty="0" err="1"/>
              <a:t>bedGraph</a:t>
            </a:r>
            <a:r>
              <a:rPr lang="en-US" altLang="ko-KR" dirty="0"/>
              <a:t> formatted file that can then be uploaded as a custom track to the genome browser.  This is accomplished using the </a:t>
            </a:r>
            <a:r>
              <a:rPr lang="en-US" altLang="ko-KR" b="1" dirty="0" err="1"/>
              <a:t>makeUCSCfile</a:t>
            </a:r>
            <a:r>
              <a:rPr lang="en-US" altLang="ko-KR" dirty="0"/>
              <a:t> program.  To make a </a:t>
            </a:r>
            <a:r>
              <a:rPr lang="en-US" altLang="ko-KR" dirty="0" err="1"/>
              <a:t>ucsc</a:t>
            </a:r>
            <a:r>
              <a:rPr lang="en-US" altLang="ko-KR" dirty="0"/>
              <a:t> visualization file, type the following:</a:t>
            </a:r>
            <a:br>
              <a:rPr lang="en-US" altLang="ko-KR" dirty="0"/>
            </a:br>
            <a:r>
              <a:rPr lang="en-US" altLang="ko-KR" dirty="0"/>
              <a:t/>
            </a:r>
            <a:br>
              <a:rPr lang="en-US" altLang="ko-KR" dirty="0"/>
            </a:br>
            <a:endParaRPr lang="en-US" altLang="ko-KR" dirty="0"/>
          </a:p>
          <a:p>
            <a:r>
              <a:rPr lang="en-US" altLang="ko-KR" b="1" dirty="0" err="1"/>
              <a:t>makeUCSCfile</a:t>
            </a:r>
            <a:r>
              <a:rPr lang="en-US" altLang="ko-KR" b="1" dirty="0"/>
              <a:t> &lt;tag directory&gt; -o auto</a:t>
            </a:r>
            <a:r>
              <a:rPr lang="en-US" altLang="ko-KR" dirty="0"/>
              <a:t/>
            </a:r>
            <a:br>
              <a:rPr lang="en-US" altLang="ko-KR" dirty="0"/>
            </a:br>
            <a:r>
              <a:rPr lang="en-US" altLang="ko-KR" dirty="0"/>
              <a:t/>
            </a:r>
            <a:br>
              <a:rPr lang="en-US" altLang="ko-KR" dirty="0"/>
            </a:br>
            <a:r>
              <a:rPr lang="en-US" altLang="ko-KR" dirty="0"/>
              <a:t>i.e. </a:t>
            </a:r>
            <a:r>
              <a:rPr lang="en-US" altLang="ko-KR" b="1" dirty="0" err="1"/>
              <a:t>makeUCSCfile</a:t>
            </a:r>
            <a:r>
              <a:rPr lang="en-US" altLang="ko-KR" b="1" dirty="0"/>
              <a:t> PU.1-ChIP-Seq/ -o auto</a:t>
            </a:r>
            <a:br>
              <a:rPr lang="en-US" altLang="ko-KR" b="1" dirty="0"/>
            </a:br>
            <a:r>
              <a:rPr lang="en-US" altLang="ko-KR" dirty="0"/>
              <a:t>(output file will be in the PU.1-ChIP-Seq/ folder named PU.1-ChIP-Seq.ucsc.bedGraph.gz)</a:t>
            </a:r>
          </a:p>
          <a:p>
            <a:endParaRPr lang="ko-KR" altLang="en-US" dirty="0"/>
          </a:p>
        </p:txBody>
      </p:sp>
      <p:pic>
        <p:nvPicPr>
          <p:cNvPr id="5" name="Picture 2" descr="UCSC&#10;                example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2768"/>
          <a:stretch/>
        </p:blipFill>
        <p:spPr bwMode="auto">
          <a:xfrm>
            <a:off x="5220072" y="5157192"/>
            <a:ext cx="3744416" cy="159707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p:cNvGrpSpPr/>
          <p:nvPr/>
        </p:nvGrpSpPr>
        <p:grpSpPr>
          <a:xfrm>
            <a:off x="0" y="6307"/>
            <a:ext cx="9144000" cy="369609"/>
            <a:chOff x="0" y="6307"/>
            <a:chExt cx="9144000" cy="369609"/>
          </a:xfrm>
        </p:grpSpPr>
        <p:sp>
          <p:nvSpPr>
            <p:cNvPr id="7" name="직사각형 6"/>
            <p:cNvSpPr/>
            <p:nvPr/>
          </p:nvSpPr>
          <p:spPr>
            <a:xfrm>
              <a:off x="0" y="23531"/>
              <a:ext cx="9144000" cy="352385"/>
            </a:xfrm>
            <a:prstGeom prst="rect">
              <a:avLst/>
            </a:prstGeom>
            <a:gradFill>
              <a:gsLst>
                <a:gs pos="0">
                  <a:schemeClr val="accent1">
                    <a:tint val="50000"/>
                    <a:satMod val="300000"/>
                    <a:alpha val="17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8" name="TextBox 7"/>
            <p:cNvSpPr txBox="1"/>
            <p:nvPr/>
          </p:nvSpPr>
          <p:spPr>
            <a:xfrm>
              <a:off x="0" y="6307"/>
              <a:ext cx="8584401" cy="369332"/>
            </a:xfrm>
            <a:prstGeom prst="rect">
              <a:avLst/>
            </a:prstGeom>
            <a:noFill/>
          </p:spPr>
          <p:txBody>
            <a:bodyPr wrap="none" rtlCol="0">
              <a:spAutoFit/>
            </a:bodyPr>
            <a:lstStyle/>
            <a:p>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hlinkClick r:id="rId4"/>
                </a:rPr>
                <a:t>2) Creation Tag directories, quality control, and normalization.</a:t>
              </a: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 (</a:t>
              </a:r>
              <a:r>
                <a:rPr lang="en-US" altLang="ko-KR" dirty="0" err="1" smtClean="0">
                  <a:latin typeface="Arial Unicode MS" panose="020B0604020202020204" pitchFamily="50" charset="-127"/>
                  <a:ea typeface="Arial Unicode MS" panose="020B0604020202020204" pitchFamily="50" charset="-127"/>
                  <a:cs typeface="Arial Unicode MS" panose="020B0604020202020204" pitchFamily="50" charset="-127"/>
                </a:rPr>
                <a:t>makeTagDirectory</a:t>
              </a: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a:t>
              </a:r>
              <a:endParaRPr lang="ko-KR" altLang="en-US" dirty="0"/>
            </a:p>
          </p:txBody>
        </p:sp>
      </p:grpSp>
    </p:spTree>
    <p:extLst>
      <p:ext uri="{BB962C8B-B14F-4D97-AF65-F5344CB8AC3E}">
        <p14:creationId xmlns:p14="http://schemas.microsoft.com/office/powerpoint/2010/main" val="362785618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1772816"/>
            <a:ext cx="8352928" cy="4524315"/>
          </a:xfrm>
          <a:prstGeom prst="rect">
            <a:avLst/>
          </a:prstGeom>
          <a:noFill/>
        </p:spPr>
        <p:txBody>
          <a:bodyPr wrap="square" rtlCol="0">
            <a:spAutoFit/>
          </a:bodyPr>
          <a:lstStyle/>
          <a:p>
            <a:r>
              <a:rPr lang="en-US" altLang="ko-KR" b="1" dirty="0"/>
              <a:t>Creating </a:t>
            </a:r>
            <a:r>
              <a:rPr lang="en-US" altLang="ko-KR" b="1" dirty="0" err="1"/>
              <a:t>bigWig</a:t>
            </a:r>
            <a:r>
              <a:rPr lang="en-US" altLang="ko-KR" b="1" dirty="0"/>
              <a:t> files with HOMER</a:t>
            </a:r>
            <a:br>
              <a:rPr lang="en-US" altLang="ko-KR" b="1" dirty="0"/>
            </a:br>
            <a:r>
              <a:rPr lang="en-US" altLang="ko-KR" dirty="0"/>
              <a:t/>
            </a:r>
            <a:br>
              <a:rPr lang="en-US" altLang="ko-KR" dirty="0"/>
            </a:br>
            <a:r>
              <a:rPr lang="en-US" altLang="ko-KR" dirty="0"/>
              <a:t>Before even trying to make </a:t>
            </a:r>
            <a:r>
              <a:rPr lang="en-US" altLang="ko-KR" dirty="0" err="1"/>
              <a:t>bigWigs</a:t>
            </a:r>
            <a:r>
              <a:rPr lang="en-US" altLang="ko-KR" dirty="0"/>
              <a:t>, you must download the </a:t>
            </a:r>
            <a:r>
              <a:rPr lang="en-US" altLang="ko-KR" b="1" dirty="0" err="1">
                <a:hlinkClick r:id="rId2"/>
              </a:rPr>
              <a:t>bedGraphToBigWig</a:t>
            </a:r>
            <a:r>
              <a:rPr lang="en-US" altLang="ko-KR" dirty="0">
                <a:hlinkClick r:id="rId2"/>
              </a:rPr>
              <a:t> program from UCSC</a:t>
            </a:r>
            <a:r>
              <a:rPr lang="en-US" altLang="ko-KR" dirty="0"/>
              <a:t> and place it somewhere in your executable path (i.e. the /path-to-homer/bin/ folder).  This called directly by HOMER to create the </a:t>
            </a:r>
            <a:r>
              <a:rPr lang="en-US" altLang="ko-KR" dirty="0" err="1"/>
              <a:t>BigWig</a:t>
            </a:r>
            <a:r>
              <a:rPr lang="en-US" altLang="ko-KR" dirty="0"/>
              <a:t> files. </a:t>
            </a:r>
            <a:r>
              <a:rPr lang="en-US" altLang="ko-KR" b="1" dirty="0"/>
              <a:t>Using the makeBigWig.pl Script</a:t>
            </a:r>
            <a:br>
              <a:rPr lang="en-US" altLang="ko-KR" b="1" dirty="0"/>
            </a:br>
            <a:endParaRPr lang="en-US" altLang="ko-KR" b="1" dirty="0"/>
          </a:p>
          <a:p>
            <a:r>
              <a:rPr lang="en-US" altLang="ko-KR" dirty="0"/>
              <a:t>To make </a:t>
            </a:r>
            <a:r>
              <a:rPr lang="en-US" altLang="ko-KR" dirty="0" err="1"/>
              <a:t>bigWig</a:t>
            </a:r>
            <a:r>
              <a:rPr lang="en-US" altLang="ko-KR" dirty="0"/>
              <a:t> files easier to generate, HOMER includes a program creatively named "</a:t>
            </a:r>
            <a:r>
              <a:rPr lang="en-US" altLang="ko-KR" b="1" dirty="0"/>
              <a:t>makeBigWig.pl</a:t>
            </a:r>
            <a:r>
              <a:rPr lang="en-US" altLang="ko-KR" dirty="0"/>
              <a:t>" that automates all of the steps below.</a:t>
            </a:r>
            <a:br>
              <a:rPr lang="en-US" altLang="ko-KR" dirty="0"/>
            </a:br>
            <a:r>
              <a:rPr lang="en-US" altLang="ko-KR" dirty="0"/>
              <a:t/>
            </a:r>
            <a:br>
              <a:rPr lang="en-US" altLang="ko-KR" dirty="0"/>
            </a:br>
            <a:r>
              <a:rPr lang="en-US" altLang="ko-KR" b="1" dirty="0"/>
              <a:t>makeBigWig.pl &lt;tag directory&gt; &lt;genome&gt; [special options] [</a:t>
            </a:r>
            <a:r>
              <a:rPr lang="en-US" altLang="ko-KR" b="1" dirty="0" err="1"/>
              <a:t>makeUCSC</a:t>
            </a:r>
            <a:r>
              <a:rPr lang="en-US" altLang="ko-KR" b="1" dirty="0"/>
              <a:t> file options] -</a:t>
            </a:r>
            <a:r>
              <a:rPr lang="en-US" altLang="ko-KR" b="1" dirty="0" err="1"/>
              <a:t>webDir</a:t>
            </a:r>
            <a:r>
              <a:rPr lang="en-US" altLang="ko-KR" b="1" dirty="0"/>
              <a:t> /path-to-web-fold/ -</a:t>
            </a:r>
            <a:r>
              <a:rPr lang="en-US" altLang="ko-KR" b="1" dirty="0" err="1"/>
              <a:t>url</a:t>
            </a:r>
            <a:r>
              <a:rPr lang="en-US" altLang="ko-KR" b="1" dirty="0"/>
              <a:t> </a:t>
            </a:r>
            <a:r>
              <a:rPr lang="en-US" altLang="ko-KR" b="1" dirty="0">
                <a:hlinkClick r:id="rId3"/>
              </a:rPr>
              <a:t>http://webserverURL/bigwigFold</a:t>
            </a:r>
            <a:r>
              <a:rPr lang="en-US" altLang="ko-KR" b="1" dirty="0" smtClean="0">
                <a:hlinkClick r:id="rId3"/>
              </a:rPr>
              <a:t>/</a:t>
            </a:r>
            <a:endParaRPr lang="en-US" altLang="ko-KR" b="1" dirty="0" smtClean="0"/>
          </a:p>
          <a:p>
            <a:r>
              <a:rPr lang="en-US" altLang="ko-KR" dirty="0"/>
              <a:t/>
            </a:r>
            <a:br>
              <a:rPr lang="en-US" altLang="ko-KR" dirty="0"/>
            </a:br>
            <a:r>
              <a:rPr lang="en-US" altLang="ko-KR" dirty="0"/>
              <a:t>i.e. </a:t>
            </a:r>
            <a:r>
              <a:rPr lang="en-US" altLang="ko-KR" b="1" dirty="0"/>
              <a:t>makeBigWig.pl PU.1-ChIP-Seq/ mm9  -</a:t>
            </a:r>
            <a:r>
              <a:rPr lang="en-US" altLang="ko-KR" b="1" dirty="0" err="1"/>
              <a:t>webDir</a:t>
            </a:r>
            <a:r>
              <a:rPr lang="en-US" altLang="ko-KR" b="1" dirty="0"/>
              <a:t> /</a:t>
            </a:r>
            <a:r>
              <a:rPr lang="en-US" altLang="ko-KR" b="1" dirty="0" err="1"/>
              <a:t>var</a:t>
            </a:r>
            <a:r>
              <a:rPr lang="en-US" altLang="ko-KR" b="1" dirty="0"/>
              <a:t>/www/</a:t>
            </a:r>
            <a:r>
              <a:rPr lang="en-US" altLang="ko-KR" b="1" dirty="0" err="1"/>
              <a:t>bigWigs</a:t>
            </a:r>
            <a:r>
              <a:rPr lang="en-US" altLang="ko-KR" b="1" dirty="0"/>
              <a:t>/ -</a:t>
            </a:r>
            <a:r>
              <a:rPr lang="en-US" altLang="ko-KR" b="1" dirty="0" err="1"/>
              <a:t>url</a:t>
            </a:r>
            <a:r>
              <a:rPr lang="en-US" altLang="ko-KR" b="1" dirty="0"/>
              <a:t> http://ChuckNorrisU.edu/bigWigs</a:t>
            </a:r>
            <a:r>
              <a:rPr lang="en-US" altLang="ko-KR" b="1" dirty="0" smtClean="0"/>
              <a:t>/</a:t>
            </a:r>
            <a:endParaRPr lang="ko-KR" altLang="en-US" dirty="0"/>
          </a:p>
        </p:txBody>
      </p:sp>
      <p:grpSp>
        <p:nvGrpSpPr>
          <p:cNvPr id="8" name="그룹 7"/>
          <p:cNvGrpSpPr/>
          <p:nvPr/>
        </p:nvGrpSpPr>
        <p:grpSpPr>
          <a:xfrm>
            <a:off x="-9221" y="-27384"/>
            <a:ext cx="9144000" cy="396716"/>
            <a:chOff x="-9221" y="-27384"/>
            <a:chExt cx="9144000" cy="396716"/>
          </a:xfrm>
        </p:grpSpPr>
        <p:sp>
          <p:nvSpPr>
            <p:cNvPr id="6" name="직사각형 5"/>
            <p:cNvSpPr/>
            <p:nvPr/>
          </p:nvSpPr>
          <p:spPr>
            <a:xfrm>
              <a:off x="-9221" y="-27384"/>
              <a:ext cx="9144000" cy="352385"/>
            </a:xfrm>
            <a:prstGeom prst="rect">
              <a:avLst/>
            </a:prstGeom>
            <a:gradFill>
              <a:gsLst>
                <a:gs pos="0">
                  <a:schemeClr val="accent1">
                    <a:tint val="50000"/>
                    <a:satMod val="300000"/>
                    <a:alpha val="17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3" name="직사각형 2"/>
            <p:cNvSpPr/>
            <p:nvPr/>
          </p:nvSpPr>
          <p:spPr>
            <a:xfrm>
              <a:off x="21379" y="0"/>
              <a:ext cx="7182544" cy="369332"/>
            </a:xfrm>
            <a:prstGeom prst="rect">
              <a:avLst/>
            </a:prstGeom>
          </p:spPr>
          <p:txBody>
            <a:bodyPr wrap="square">
              <a:spAutoFit/>
            </a:bodyPr>
            <a:lstStyle/>
            <a:p>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hlinkClick r:id="rId4"/>
                </a:rPr>
                <a:t>3) UCSC visualization</a:t>
              </a: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 (</a:t>
              </a:r>
              <a:r>
                <a:rPr lang="en-US" altLang="ko-KR" dirty="0" err="1" smtClean="0">
                  <a:latin typeface="Arial Unicode MS" panose="020B0604020202020204" pitchFamily="50" charset="-127"/>
                  <a:ea typeface="Arial Unicode MS" panose="020B0604020202020204" pitchFamily="50" charset="-127"/>
                  <a:cs typeface="Arial Unicode MS" panose="020B0604020202020204" pitchFamily="50" charset="-127"/>
                </a:rPr>
                <a:t>makeUCSCfile</a:t>
              </a: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 makeBigWig.pl)</a:t>
              </a:r>
              <a:endParaRPr lang="ko-KR" altLang="en-US" dirty="0"/>
            </a:p>
          </p:txBody>
        </p:sp>
      </p:grpSp>
      <p:sp>
        <p:nvSpPr>
          <p:cNvPr id="4" name="TextBox 3"/>
          <p:cNvSpPr txBox="1"/>
          <p:nvPr/>
        </p:nvSpPr>
        <p:spPr>
          <a:xfrm>
            <a:off x="935596" y="606849"/>
            <a:ext cx="7416824" cy="461665"/>
          </a:xfrm>
          <a:prstGeom prst="rect">
            <a:avLst/>
          </a:prstGeom>
          <a:noFill/>
        </p:spPr>
        <p:txBody>
          <a:bodyPr wrap="square" rtlCol="0">
            <a:spAutoFit/>
          </a:bodyPr>
          <a:lstStyle/>
          <a:p>
            <a:pPr algn="ctr"/>
            <a:r>
              <a:rPr lang="en-US" altLang="ko-KR" sz="2400" b="1" dirty="0"/>
              <a:t>Visualizing Experiments with a Genome </a:t>
            </a:r>
            <a:r>
              <a:rPr lang="en-US" altLang="ko-KR" sz="2400" b="1" dirty="0" smtClean="0"/>
              <a:t>Browser</a:t>
            </a:r>
            <a:endParaRPr lang="en-US" altLang="ko-KR" sz="2400" b="1" dirty="0"/>
          </a:p>
        </p:txBody>
      </p:sp>
    </p:spTree>
    <p:extLst>
      <p:ext uri="{BB962C8B-B14F-4D97-AF65-F5344CB8AC3E}">
        <p14:creationId xmlns:p14="http://schemas.microsoft.com/office/powerpoint/2010/main" val="44010301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693352" y="353141"/>
            <a:ext cx="7810577" cy="6136284"/>
            <a:chOff x="693352" y="353141"/>
            <a:chExt cx="7810577" cy="6136284"/>
          </a:xfrm>
        </p:grpSpPr>
        <p:grpSp>
          <p:nvGrpSpPr>
            <p:cNvPr id="4" name="그룹 3"/>
            <p:cNvGrpSpPr/>
            <p:nvPr/>
          </p:nvGrpSpPr>
          <p:grpSpPr>
            <a:xfrm>
              <a:off x="755576" y="353141"/>
              <a:ext cx="7748353" cy="6136284"/>
              <a:chOff x="251520" y="448048"/>
              <a:chExt cx="7748353" cy="6136284"/>
            </a:xfrm>
          </p:grpSpPr>
          <p:pic>
            <p:nvPicPr>
              <p:cNvPr id="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83980" b="28158"/>
              <a:stretch/>
            </p:blipFill>
            <p:spPr bwMode="auto">
              <a:xfrm>
                <a:off x="251520" y="828191"/>
                <a:ext cx="1601927" cy="4040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83934" b="10483"/>
              <a:stretch/>
            </p:blipFill>
            <p:spPr bwMode="auto">
              <a:xfrm>
                <a:off x="1979712" y="816705"/>
                <a:ext cx="1728192" cy="5416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 t="-428" r="83247" b="10402"/>
              <a:stretch/>
            </p:blipFill>
            <p:spPr bwMode="auto">
              <a:xfrm>
                <a:off x="3851920" y="793267"/>
                <a:ext cx="1872208" cy="5660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t="1" r="83575" b="53997"/>
              <a:stretch/>
            </p:blipFill>
            <p:spPr bwMode="auto">
              <a:xfrm>
                <a:off x="5868144" y="802395"/>
                <a:ext cx="1728192" cy="2722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32403" y="452179"/>
                <a:ext cx="1440160" cy="338554"/>
              </a:xfrm>
              <a:prstGeom prst="rect">
                <a:avLst/>
              </a:prstGeom>
              <a:noFill/>
            </p:spPr>
            <p:txBody>
              <a:bodyPr wrap="square" rtlCol="0">
                <a:spAutoFit/>
              </a:bodyPr>
              <a:lstStyle/>
              <a:p>
                <a:pPr algn="ctr"/>
                <a:r>
                  <a:rPr lang="en-US" altLang="ko-KR" sz="1600" b="1" dirty="0" smtClean="0"/>
                  <a:t>BAM</a:t>
                </a:r>
                <a:endParaRPr lang="ko-KR" altLang="en-US" sz="1600" b="1" dirty="0"/>
              </a:p>
            </p:txBody>
          </p:sp>
          <p:sp>
            <p:nvSpPr>
              <p:cNvPr id="7" name="TextBox 6"/>
              <p:cNvSpPr txBox="1"/>
              <p:nvPr/>
            </p:nvSpPr>
            <p:spPr>
              <a:xfrm>
                <a:off x="3995936" y="476672"/>
                <a:ext cx="1440160" cy="338554"/>
              </a:xfrm>
              <a:prstGeom prst="rect">
                <a:avLst/>
              </a:prstGeom>
              <a:noFill/>
            </p:spPr>
            <p:txBody>
              <a:bodyPr wrap="square" rtlCol="0">
                <a:spAutoFit/>
              </a:bodyPr>
              <a:lstStyle/>
              <a:p>
                <a:pPr algn="ctr"/>
                <a:r>
                  <a:rPr lang="en-US" altLang="ko-KR" sz="1600" b="1" dirty="0" smtClean="0"/>
                  <a:t>BAM to Bed</a:t>
                </a:r>
                <a:endParaRPr lang="ko-KR" altLang="en-US" sz="1600" b="1" dirty="0"/>
              </a:p>
            </p:txBody>
          </p:sp>
          <p:sp>
            <p:nvSpPr>
              <p:cNvPr id="8" name="TextBox 7"/>
              <p:cNvSpPr txBox="1"/>
              <p:nvPr/>
            </p:nvSpPr>
            <p:spPr>
              <a:xfrm>
                <a:off x="5810030" y="448048"/>
                <a:ext cx="1872208" cy="338554"/>
              </a:xfrm>
              <a:prstGeom prst="rect">
                <a:avLst/>
              </a:prstGeom>
              <a:noFill/>
            </p:spPr>
            <p:txBody>
              <a:bodyPr wrap="square" rtlCol="0">
                <a:spAutoFit/>
              </a:bodyPr>
              <a:lstStyle/>
              <a:p>
                <a:pPr algn="ctr"/>
                <a:r>
                  <a:rPr lang="en-US" altLang="ko-KR" sz="1600" b="1" dirty="0" smtClean="0"/>
                  <a:t>Bed to </a:t>
                </a:r>
                <a:r>
                  <a:rPr lang="en-US" altLang="ko-KR" sz="1600" b="1" dirty="0" err="1" smtClean="0"/>
                  <a:t>BedGraph</a:t>
                </a:r>
                <a:endParaRPr lang="ko-KR" altLang="en-US" sz="1600" b="1" dirty="0"/>
              </a:p>
            </p:txBody>
          </p:sp>
          <p:sp>
            <p:nvSpPr>
              <p:cNvPr id="9" name="TextBox 8"/>
              <p:cNvSpPr txBox="1"/>
              <p:nvPr/>
            </p:nvSpPr>
            <p:spPr>
              <a:xfrm>
                <a:off x="5492395" y="3524988"/>
                <a:ext cx="2507478" cy="338554"/>
              </a:xfrm>
              <a:prstGeom prst="rect">
                <a:avLst/>
              </a:prstGeom>
              <a:noFill/>
            </p:spPr>
            <p:txBody>
              <a:bodyPr wrap="square" rtlCol="0">
                <a:spAutoFit/>
              </a:bodyPr>
              <a:lstStyle/>
              <a:p>
                <a:pPr algn="ctr"/>
                <a:r>
                  <a:rPr lang="en-US" altLang="ko-KR" sz="1600" b="1" dirty="0" err="1" smtClean="0"/>
                  <a:t>BedGraph</a:t>
                </a:r>
                <a:r>
                  <a:rPr lang="en-US" altLang="ko-KR" sz="1600" b="1" dirty="0" smtClean="0"/>
                  <a:t> to bigwig</a:t>
                </a:r>
                <a:endParaRPr lang="ko-KR" altLang="en-US" sz="1600" b="1" dirty="0"/>
              </a:p>
            </p:txBody>
          </p:sp>
          <p:sp>
            <p:nvSpPr>
              <p:cNvPr id="10" name="TextBox 9"/>
              <p:cNvSpPr txBox="1"/>
              <p:nvPr/>
            </p:nvSpPr>
            <p:spPr>
              <a:xfrm>
                <a:off x="1979712" y="457029"/>
                <a:ext cx="1584176" cy="338554"/>
              </a:xfrm>
              <a:prstGeom prst="rect">
                <a:avLst/>
              </a:prstGeom>
              <a:noFill/>
            </p:spPr>
            <p:txBody>
              <a:bodyPr wrap="square" rtlCol="0">
                <a:spAutoFit/>
              </a:bodyPr>
              <a:lstStyle/>
              <a:p>
                <a:pPr algn="ctr"/>
                <a:r>
                  <a:rPr lang="en-US" altLang="ko-KR" sz="1600" b="1" dirty="0" smtClean="0"/>
                  <a:t>BAM to SAM</a:t>
                </a:r>
                <a:endParaRPr lang="ko-KR" altLang="en-US" sz="1600" b="1" dirty="0"/>
              </a:p>
            </p:txBody>
          </p:sp>
          <p:pic>
            <p:nvPicPr>
              <p:cNvPr id="11"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t="1" r="83575" b="53997"/>
              <a:stretch/>
            </p:blipFill>
            <p:spPr bwMode="auto">
              <a:xfrm>
                <a:off x="5952955" y="3861739"/>
                <a:ext cx="1728192" cy="2722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 name="모서리가 둥근 직사각형 4"/>
            <p:cNvSpPr/>
            <p:nvPr/>
          </p:nvSpPr>
          <p:spPr>
            <a:xfrm>
              <a:off x="693352" y="2348880"/>
              <a:ext cx="1726374" cy="216024"/>
            </a:xfrm>
            <a:prstGeom prst="round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14" name="모서리가 둥근 직사각형 13"/>
            <p:cNvSpPr/>
            <p:nvPr/>
          </p:nvSpPr>
          <p:spPr>
            <a:xfrm>
              <a:off x="2419726" y="2744760"/>
              <a:ext cx="1726374" cy="324199"/>
            </a:xfrm>
            <a:prstGeom prst="round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15" name="모서리가 둥근 직사각형 14"/>
            <p:cNvSpPr/>
            <p:nvPr/>
          </p:nvSpPr>
          <p:spPr>
            <a:xfrm>
              <a:off x="4428893" y="5661248"/>
              <a:ext cx="1726374" cy="324199"/>
            </a:xfrm>
            <a:prstGeom prst="round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16" name="모서리가 둥근 직사각형 15"/>
            <p:cNvSpPr/>
            <p:nvPr/>
          </p:nvSpPr>
          <p:spPr>
            <a:xfrm>
              <a:off x="6359762" y="2456892"/>
              <a:ext cx="1726374" cy="324199"/>
            </a:xfrm>
            <a:prstGeom prst="round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17" name="모서리가 둥근 직사각형 16"/>
            <p:cNvSpPr/>
            <p:nvPr/>
          </p:nvSpPr>
          <p:spPr>
            <a:xfrm>
              <a:off x="6457011" y="5085184"/>
              <a:ext cx="1726374" cy="324199"/>
            </a:xfrm>
            <a:prstGeom prst="round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grpSp>
      <p:grpSp>
        <p:nvGrpSpPr>
          <p:cNvPr id="19" name="그룹 18"/>
          <p:cNvGrpSpPr/>
          <p:nvPr/>
        </p:nvGrpSpPr>
        <p:grpSpPr>
          <a:xfrm>
            <a:off x="-9221" y="-27384"/>
            <a:ext cx="9144000" cy="396716"/>
            <a:chOff x="-9221" y="-27384"/>
            <a:chExt cx="9144000" cy="396716"/>
          </a:xfrm>
        </p:grpSpPr>
        <p:sp>
          <p:nvSpPr>
            <p:cNvPr id="20" name="직사각형 19"/>
            <p:cNvSpPr/>
            <p:nvPr/>
          </p:nvSpPr>
          <p:spPr>
            <a:xfrm>
              <a:off x="-9221" y="-27384"/>
              <a:ext cx="9144000" cy="352385"/>
            </a:xfrm>
            <a:prstGeom prst="rect">
              <a:avLst/>
            </a:prstGeom>
            <a:gradFill>
              <a:gsLst>
                <a:gs pos="0">
                  <a:schemeClr val="accent1">
                    <a:tint val="50000"/>
                    <a:satMod val="300000"/>
                    <a:alpha val="17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21" name="직사각형 20"/>
            <p:cNvSpPr/>
            <p:nvPr/>
          </p:nvSpPr>
          <p:spPr>
            <a:xfrm>
              <a:off x="21379" y="0"/>
              <a:ext cx="7182544" cy="369332"/>
            </a:xfrm>
            <a:prstGeom prst="rect">
              <a:avLst/>
            </a:prstGeom>
          </p:spPr>
          <p:txBody>
            <a:bodyPr wrap="square">
              <a:spAutoFit/>
            </a:bodyPr>
            <a:lstStyle/>
            <a:p>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hlinkClick r:id="rId6"/>
                </a:rPr>
                <a:t>3) UCSC visualization</a:t>
              </a: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 using Galaxy</a:t>
              </a:r>
              <a:endParaRPr lang="ko-KR" altLang="en-US" dirty="0"/>
            </a:p>
          </p:txBody>
        </p:sp>
      </p:grpSp>
    </p:spTree>
    <p:extLst>
      <p:ext uri="{BB962C8B-B14F-4D97-AF65-F5344CB8AC3E}">
        <p14:creationId xmlns:p14="http://schemas.microsoft.com/office/powerpoint/2010/main" val="362785618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p:cNvGrpSpPr/>
          <p:nvPr/>
        </p:nvGrpSpPr>
        <p:grpSpPr>
          <a:xfrm>
            <a:off x="-36512" y="0"/>
            <a:ext cx="9144000" cy="375639"/>
            <a:chOff x="-36512" y="0"/>
            <a:chExt cx="9144000" cy="375639"/>
          </a:xfrm>
        </p:grpSpPr>
        <p:sp>
          <p:nvSpPr>
            <p:cNvPr id="13" name="직사각형 12"/>
            <p:cNvSpPr/>
            <p:nvPr/>
          </p:nvSpPr>
          <p:spPr>
            <a:xfrm>
              <a:off x="-36512" y="0"/>
              <a:ext cx="9144000" cy="352385"/>
            </a:xfrm>
            <a:prstGeom prst="rect">
              <a:avLst/>
            </a:prstGeom>
            <a:gradFill>
              <a:gsLst>
                <a:gs pos="0">
                  <a:schemeClr val="accent1">
                    <a:tint val="50000"/>
                    <a:satMod val="300000"/>
                    <a:alpha val="17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3" name="TextBox 2"/>
            <p:cNvSpPr txBox="1"/>
            <p:nvPr/>
          </p:nvSpPr>
          <p:spPr>
            <a:xfrm>
              <a:off x="0" y="6307"/>
              <a:ext cx="3852337" cy="369332"/>
            </a:xfrm>
            <a:prstGeom prst="rect">
              <a:avLst/>
            </a:prstGeom>
            <a:noFill/>
          </p:spPr>
          <p:txBody>
            <a:bodyPr wrap="none" rtlCol="0">
              <a:spAutoFit/>
            </a:bodyPr>
            <a:lstStyle/>
            <a:p>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hlinkClick r:id="rId2"/>
                </a:rPr>
                <a:t>Visualization</a:t>
              </a: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 using other programs</a:t>
              </a:r>
              <a:endParaRPr lang="ko-KR" altLang="en-US" dirty="0"/>
            </a:p>
          </p:txBody>
        </p:sp>
      </p:grpSp>
      <p:grpSp>
        <p:nvGrpSpPr>
          <p:cNvPr id="9" name="그룹 8"/>
          <p:cNvGrpSpPr/>
          <p:nvPr/>
        </p:nvGrpSpPr>
        <p:grpSpPr>
          <a:xfrm>
            <a:off x="524958" y="965127"/>
            <a:ext cx="5495433" cy="1418094"/>
            <a:chOff x="827584" y="868070"/>
            <a:chExt cx="5495433" cy="1418094"/>
          </a:xfrm>
        </p:grpSpPr>
        <p:grpSp>
          <p:nvGrpSpPr>
            <p:cNvPr id="7" name="그룹 6"/>
            <p:cNvGrpSpPr/>
            <p:nvPr/>
          </p:nvGrpSpPr>
          <p:grpSpPr>
            <a:xfrm>
              <a:off x="827584" y="868070"/>
              <a:ext cx="5191441" cy="945396"/>
              <a:chOff x="611560" y="1340768"/>
              <a:chExt cx="5191441" cy="945396"/>
            </a:xfrm>
          </p:grpSpPr>
          <p:sp>
            <p:nvSpPr>
              <p:cNvPr id="2" name="TextBox 1"/>
              <p:cNvSpPr txBox="1"/>
              <p:nvPr/>
            </p:nvSpPr>
            <p:spPr>
              <a:xfrm>
                <a:off x="611560" y="1340768"/>
                <a:ext cx="3456384" cy="369332"/>
              </a:xfrm>
              <a:prstGeom prst="rect">
                <a:avLst/>
              </a:prstGeom>
              <a:noFill/>
            </p:spPr>
            <p:txBody>
              <a:bodyPr wrap="square" rtlCol="0">
                <a:spAutoFit/>
              </a:bodyPr>
              <a:lstStyle/>
              <a:p>
                <a:r>
                  <a:rPr lang="en-US" altLang="ko-KR" dirty="0" smtClean="0"/>
                  <a:t>https://deeptools.github.io/</a:t>
                </a:r>
                <a:endParaRPr lang="ko-KR" altLang="en-US" dirty="0"/>
              </a:p>
            </p:txBody>
          </p:sp>
          <p:grpSp>
            <p:nvGrpSpPr>
              <p:cNvPr id="6" name="그룹 5"/>
              <p:cNvGrpSpPr/>
              <p:nvPr/>
            </p:nvGrpSpPr>
            <p:grpSpPr>
              <a:xfrm>
                <a:off x="1259632" y="1772816"/>
                <a:ext cx="4543369" cy="513348"/>
                <a:chOff x="1259632" y="1772816"/>
                <a:chExt cx="4543369" cy="513348"/>
              </a:xfrm>
            </p:grpSpPr>
            <p:sp>
              <p:nvSpPr>
                <p:cNvPr id="4" name="직사각형 3"/>
                <p:cNvSpPr/>
                <p:nvPr/>
              </p:nvSpPr>
              <p:spPr>
                <a:xfrm>
                  <a:off x="1835696" y="1916832"/>
                  <a:ext cx="3967305" cy="369332"/>
                </a:xfrm>
                <a:prstGeom prst="rect">
                  <a:avLst/>
                </a:prstGeom>
              </p:spPr>
              <p:txBody>
                <a:bodyPr wrap="none">
                  <a:spAutoFit/>
                </a:bodyPr>
                <a:lstStyle/>
                <a:p>
                  <a:r>
                    <a:rPr lang="en-US" altLang="ko-KR" dirty="0" smtClean="0"/>
                    <a:t>http://deeptools.ie-freiburg.mpg.de/</a:t>
                  </a:r>
                  <a:endParaRPr lang="ko-KR" altLang="en-US" dirty="0"/>
                </a:p>
              </p:txBody>
            </p:sp>
            <p:sp>
              <p:nvSpPr>
                <p:cNvPr id="5" name="위로 굽은 화살표 4"/>
                <p:cNvSpPr/>
                <p:nvPr/>
              </p:nvSpPr>
              <p:spPr>
                <a:xfrm rot="5400000">
                  <a:off x="1331640" y="1700808"/>
                  <a:ext cx="432048" cy="57606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8" name="직사각형 7"/>
            <p:cNvSpPr/>
            <p:nvPr/>
          </p:nvSpPr>
          <p:spPr>
            <a:xfrm>
              <a:off x="2051720" y="1916832"/>
              <a:ext cx="4271297" cy="369332"/>
            </a:xfrm>
            <a:prstGeom prst="rect">
              <a:avLst/>
            </a:prstGeom>
          </p:spPr>
          <p:txBody>
            <a:bodyPr wrap="none">
              <a:spAutoFit/>
            </a:bodyPr>
            <a:lstStyle/>
            <a:p>
              <a:r>
                <a:rPr lang="en-US" altLang="ko-KR" dirty="0" smtClean="0"/>
                <a:t>https://pypi.python.org/pypi/deepTools</a:t>
              </a:r>
              <a:endParaRPr lang="ko-KR" altLang="en-US" dirty="0"/>
            </a:p>
          </p:txBody>
        </p:sp>
      </p:grpSp>
      <p:pic>
        <p:nvPicPr>
          <p:cNvPr id="5124" name="Picture 4" descr="Heatmap of RNA Polymerase II ChIP-se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192" y="836712"/>
            <a:ext cx="2232248" cy="338190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p:cNvGrpSpPr/>
          <p:nvPr/>
        </p:nvGrpSpPr>
        <p:grpSpPr>
          <a:xfrm>
            <a:off x="474590" y="3284984"/>
            <a:ext cx="5241809" cy="2208516"/>
            <a:chOff x="474590" y="3429000"/>
            <a:chExt cx="5241809" cy="2208516"/>
          </a:xfrm>
        </p:grpSpPr>
        <p:sp>
          <p:nvSpPr>
            <p:cNvPr id="18" name="Rectangle 14"/>
            <p:cNvSpPr/>
            <p:nvPr/>
          </p:nvSpPr>
          <p:spPr>
            <a:xfrm>
              <a:off x="474590" y="3434363"/>
              <a:ext cx="5241809" cy="2203153"/>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9"/>
            <p:cNvPicPr>
              <a:picLocks noChangeAspect="1"/>
            </p:cNvPicPr>
            <p:nvPr/>
          </p:nvPicPr>
          <p:blipFill rotWithShape="1">
            <a:blip r:embed="rId4"/>
            <a:srcRect b="85976"/>
            <a:stretch/>
          </p:blipFill>
          <p:spPr>
            <a:xfrm>
              <a:off x="557310" y="3429000"/>
              <a:ext cx="5159089" cy="424173"/>
            </a:xfrm>
            <a:prstGeom prst="rect">
              <a:avLst/>
            </a:prstGeom>
          </p:spPr>
        </p:pic>
        <p:pic>
          <p:nvPicPr>
            <p:cNvPr id="20" name="Picture 10"/>
            <p:cNvPicPr>
              <a:picLocks noChangeAspect="1"/>
            </p:cNvPicPr>
            <p:nvPr/>
          </p:nvPicPr>
          <p:blipFill rotWithShape="1">
            <a:blip r:embed="rId4"/>
            <a:srcRect t="32888" b="60945"/>
            <a:stretch/>
          </p:blipFill>
          <p:spPr>
            <a:xfrm>
              <a:off x="557310" y="3846804"/>
              <a:ext cx="5159089" cy="186537"/>
            </a:xfrm>
            <a:prstGeom prst="rect">
              <a:avLst/>
            </a:prstGeom>
          </p:spPr>
        </p:pic>
        <p:pic>
          <p:nvPicPr>
            <p:cNvPr id="21" name="Picture 19"/>
            <p:cNvPicPr>
              <a:picLocks noChangeAspect="1"/>
            </p:cNvPicPr>
            <p:nvPr/>
          </p:nvPicPr>
          <p:blipFill rotWithShape="1">
            <a:blip r:embed="rId4"/>
            <a:srcRect t="47844"/>
            <a:stretch/>
          </p:blipFill>
          <p:spPr>
            <a:xfrm>
              <a:off x="557310" y="4021189"/>
              <a:ext cx="5159089" cy="1577591"/>
            </a:xfrm>
            <a:prstGeom prst="rect">
              <a:avLst/>
            </a:prstGeom>
          </p:spPr>
        </p:pic>
      </p:grpSp>
      <p:sp>
        <p:nvSpPr>
          <p:cNvPr id="22" name="TextBox 21"/>
          <p:cNvSpPr txBox="1"/>
          <p:nvPr/>
        </p:nvSpPr>
        <p:spPr>
          <a:xfrm>
            <a:off x="683568" y="5949280"/>
            <a:ext cx="6840760" cy="646331"/>
          </a:xfrm>
          <a:prstGeom prst="rect">
            <a:avLst/>
          </a:prstGeom>
          <a:noFill/>
        </p:spPr>
        <p:txBody>
          <a:bodyPr wrap="square" rtlCol="0">
            <a:spAutoFit/>
          </a:bodyPr>
          <a:lstStyle/>
          <a:p>
            <a:r>
              <a:rPr lang="en-US" altLang="ko-KR" dirty="0" smtClean="0"/>
              <a:t>Or Visit </a:t>
            </a:r>
            <a:r>
              <a:rPr lang="en-US" altLang="ko-KR" dirty="0" smtClean="0">
                <a:hlinkClick r:id="rId5"/>
              </a:rPr>
              <a:t>https://github.com/shenlab-sinai/ngsplot</a:t>
            </a:r>
            <a:endParaRPr lang="en-US" altLang="ko-KR" dirty="0" smtClean="0"/>
          </a:p>
          <a:p>
            <a:endParaRPr lang="en-US" altLang="ko-KR" dirty="0" smtClean="0"/>
          </a:p>
        </p:txBody>
      </p:sp>
    </p:spTree>
    <p:extLst>
      <p:ext uri="{BB962C8B-B14F-4D97-AF65-F5344CB8AC3E}">
        <p14:creationId xmlns:p14="http://schemas.microsoft.com/office/powerpoint/2010/main" val="362785618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143000"/>
          </a:xfrm>
        </p:spPr>
        <p:txBody>
          <a:bodyPr>
            <a:noAutofit/>
          </a:bodyPr>
          <a:lstStyle/>
          <a:p>
            <a:r>
              <a:rPr lang="en-US" sz="2800" b="1" dirty="0" err="1" smtClean="0"/>
              <a:t>ngs.plot</a:t>
            </a:r>
            <a:r>
              <a:rPr lang="en-US" sz="2800" b="1" dirty="0" smtClean="0"/>
              <a:t> collects lots of genome annotations</a:t>
            </a:r>
            <a:endParaRPr lang="en-US" sz="2800" b="1"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143000"/>
            <a:ext cx="8229600" cy="2582812"/>
          </a:xfrm>
        </p:spPr>
      </p:pic>
      <p:graphicFrame>
        <p:nvGraphicFramePr>
          <p:cNvPr id="7" name="Content Placeholder 3"/>
          <p:cNvGraphicFramePr>
            <a:graphicFrameLocks/>
          </p:cNvGraphicFramePr>
          <p:nvPr>
            <p:extLst>
              <p:ext uri="{D42A27DB-BD31-4B8C-83A1-F6EECF244321}">
                <p14:modId xmlns:p14="http://schemas.microsoft.com/office/powerpoint/2010/main" val="1830963239"/>
              </p:ext>
            </p:extLst>
          </p:nvPr>
        </p:nvGraphicFramePr>
        <p:xfrm>
          <a:off x="228600" y="3810000"/>
          <a:ext cx="8686800" cy="1828799"/>
        </p:xfrm>
        <a:graphic>
          <a:graphicData uri="http://schemas.openxmlformats.org/drawingml/2006/table">
            <a:tbl>
              <a:tblPr firstRow="1" bandRow="1">
                <a:tableStyleId>{5C22544A-7EE6-4342-B048-85BDC9FD1C3A}</a:tableStyleId>
              </a:tblPr>
              <a:tblGrid>
                <a:gridCol w="1689100"/>
                <a:gridCol w="1286933"/>
                <a:gridCol w="5710767"/>
              </a:tblGrid>
              <a:tr h="152400">
                <a:tc>
                  <a:txBody>
                    <a:bodyPr/>
                    <a:lstStyle/>
                    <a:p>
                      <a:r>
                        <a:rPr lang="en-US" sz="1400" dirty="0" smtClean="0"/>
                        <a:t>Variable</a:t>
                      </a:r>
                      <a:endParaRPr lang="en-US" sz="1400" dirty="0"/>
                    </a:p>
                  </a:txBody>
                  <a:tcPr/>
                </a:tc>
                <a:tc>
                  <a:txBody>
                    <a:bodyPr/>
                    <a:lstStyle/>
                    <a:p>
                      <a:r>
                        <a:rPr lang="en-US" sz="1400" dirty="0" smtClean="0"/>
                        <a:t>Count</a:t>
                      </a:r>
                      <a:endParaRPr lang="en-US" sz="1400" dirty="0"/>
                    </a:p>
                  </a:txBody>
                  <a:tcPr/>
                </a:tc>
                <a:tc>
                  <a:txBody>
                    <a:bodyPr/>
                    <a:lstStyle/>
                    <a:p>
                      <a:r>
                        <a:rPr lang="en-US" sz="1400" dirty="0" smtClean="0"/>
                        <a:t>Description</a:t>
                      </a:r>
                      <a:endParaRPr lang="en-US" sz="1400" dirty="0"/>
                    </a:p>
                  </a:txBody>
                  <a:tcPr/>
                </a:tc>
              </a:tr>
              <a:tr h="147851">
                <a:tc>
                  <a:txBody>
                    <a:bodyPr/>
                    <a:lstStyle/>
                    <a:p>
                      <a:r>
                        <a:rPr lang="en-US" sz="1400" dirty="0" smtClean="0"/>
                        <a:t>Database</a:t>
                      </a:r>
                      <a:endParaRPr lang="en-US" sz="1400" dirty="0"/>
                    </a:p>
                  </a:txBody>
                  <a:tcPr/>
                </a:tc>
                <a:tc>
                  <a:txBody>
                    <a:bodyPr/>
                    <a:lstStyle/>
                    <a:p>
                      <a:r>
                        <a:rPr lang="en-US" sz="1400" dirty="0" smtClean="0"/>
                        <a:t>3</a:t>
                      </a:r>
                      <a:endParaRPr lang="en-US" sz="1400" dirty="0"/>
                    </a:p>
                  </a:txBody>
                  <a:tcPr/>
                </a:tc>
                <a:tc>
                  <a:txBody>
                    <a:bodyPr/>
                    <a:lstStyle/>
                    <a:p>
                      <a:r>
                        <a:rPr lang="en-US" sz="1400" dirty="0" err="1" smtClean="0"/>
                        <a:t>Refseq</a:t>
                      </a:r>
                      <a:r>
                        <a:rPr lang="en-US" sz="1400" dirty="0" smtClean="0"/>
                        <a:t> ,</a:t>
                      </a:r>
                      <a:r>
                        <a:rPr lang="en-US" sz="1400" baseline="0" dirty="0" smtClean="0"/>
                        <a:t> E</a:t>
                      </a:r>
                      <a:r>
                        <a:rPr lang="en-US" sz="1400" dirty="0" smtClean="0"/>
                        <a:t>nsembl and ENCODE</a:t>
                      </a:r>
                      <a:endParaRPr lang="en-US" sz="1400" dirty="0"/>
                    </a:p>
                  </a:txBody>
                  <a:tcPr/>
                </a:tc>
              </a:tr>
              <a:tr h="147851">
                <a:tc>
                  <a:txBody>
                    <a:bodyPr/>
                    <a:lstStyle/>
                    <a:p>
                      <a:r>
                        <a:rPr lang="en-US" sz="1400" dirty="0" smtClean="0"/>
                        <a:t>Genome </a:t>
                      </a:r>
                      <a:endParaRPr lang="en-US" sz="1400" dirty="0"/>
                    </a:p>
                  </a:txBody>
                  <a:tcPr/>
                </a:tc>
                <a:tc>
                  <a:txBody>
                    <a:bodyPr/>
                    <a:lstStyle/>
                    <a:p>
                      <a:r>
                        <a:rPr lang="en-US" sz="1400" dirty="0" smtClean="0"/>
                        <a:t>9</a:t>
                      </a:r>
                      <a:endParaRPr lang="en-US" sz="1400" dirty="0"/>
                    </a:p>
                  </a:txBody>
                  <a:tcPr/>
                </a:tc>
                <a:tc>
                  <a:txBody>
                    <a:bodyPr/>
                    <a:lstStyle/>
                    <a:p>
                      <a:r>
                        <a:rPr lang="de-DE" sz="1400" dirty="0" smtClean="0"/>
                        <a:t>dm3, hg19, mm10, mm9, rn4, rn5, sacCer3, Tair10, Zv9</a:t>
                      </a:r>
                      <a:endParaRPr lang="en-US" sz="1400" dirty="0"/>
                    </a:p>
                  </a:txBody>
                  <a:tcPr/>
                </a:tc>
              </a:tr>
              <a:tr h="147851">
                <a:tc>
                  <a:txBody>
                    <a:bodyPr/>
                    <a:lstStyle/>
                    <a:p>
                      <a:r>
                        <a:rPr lang="en-US" sz="1400" dirty="0" smtClean="0"/>
                        <a:t>Biotype</a:t>
                      </a:r>
                      <a:endParaRPr lang="en-US" sz="1400" dirty="0"/>
                    </a:p>
                  </a:txBody>
                  <a:tcPr/>
                </a:tc>
                <a:tc>
                  <a:txBody>
                    <a:bodyPr/>
                    <a:lstStyle/>
                    <a:p>
                      <a:r>
                        <a:rPr lang="en-US" sz="1400" dirty="0" smtClean="0"/>
                        <a:t>7</a:t>
                      </a:r>
                      <a:endParaRPr lang="en-US" sz="1400" dirty="0"/>
                    </a:p>
                  </a:txBody>
                  <a:tcPr/>
                </a:tc>
                <a:tc>
                  <a:txBody>
                    <a:bodyPr/>
                    <a:lstStyle/>
                    <a:p>
                      <a:r>
                        <a:rPr lang="en-US" sz="1400" dirty="0" err="1" smtClean="0"/>
                        <a:t>tss</a:t>
                      </a:r>
                      <a:r>
                        <a:rPr lang="en-US" sz="1400" dirty="0" smtClean="0"/>
                        <a:t>, </a:t>
                      </a:r>
                      <a:r>
                        <a:rPr lang="en-US" sz="1400" dirty="0" err="1" smtClean="0"/>
                        <a:t>tes</a:t>
                      </a:r>
                      <a:r>
                        <a:rPr lang="en-US" sz="1400" dirty="0" smtClean="0"/>
                        <a:t>, genebody, </a:t>
                      </a:r>
                      <a:r>
                        <a:rPr lang="en-US" sz="1400" dirty="0" err="1" smtClean="0"/>
                        <a:t>cgi</a:t>
                      </a:r>
                      <a:r>
                        <a:rPr lang="en-US" sz="1400" dirty="0" smtClean="0"/>
                        <a:t>, </a:t>
                      </a:r>
                      <a:r>
                        <a:rPr lang="en-US" sz="1400" dirty="0" err="1" smtClean="0"/>
                        <a:t>dhs</a:t>
                      </a:r>
                      <a:r>
                        <a:rPr lang="en-US" sz="1400" dirty="0" smtClean="0"/>
                        <a:t>, enhancer, exon</a:t>
                      </a:r>
                      <a:endParaRPr lang="en-US" sz="1400" dirty="0"/>
                    </a:p>
                  </a:txBody>
                  <a:tcPr/>
                </a:tc>
              </a:tr>
              <a:tr h="147851">
                <a:tc>
                  <a:txBody>
                    <a:bodyPr/>
                    <a:lstStyle/>
                    <a:p>
                      <a:r>
                        <a:rPr lang="en-US" sz="1400" dirty="0" smtClean="0"/>
                        <a:t>Gene type</a:t>
                      </a:r>
                      <a:endParaRPr lang="en-US" sz="1400" dirty="0"/>
                    </a:p>
                  </a:txBody>
                  <a:tcPr/>
                </a:tc>
                <a:tc>
                  <a:txBody>
                    <a:bodyPr/>
                    <a:lstStyle/>
                    <a:p>
                      <a:r>
                        <a:rPr lang="en-US" sz="1400" dirty="0" smtClean="0"/>
                        <a:t>4</a:t>
                      </a:r>
                      <a:endParaRPr lang="en-US" sz="1400" dirty="0"/>
                    </a:p>
                  </a:txBody>
                  <a:tcPr/>
                </a:tc>
                <a:tc>
                  <a:txBody>
                    <a:bodyPr/>
                    <a:lstStyle/>
                    <a:p>
                      <a:r>
                        <a:rPr lang="en-US" sz="1400" dirty="0" err="1" smtClean="0"/>
                        <a:t>protein_coding</a:t>
                      </a:r>
                      <a:r>
                        <a:rPr lang="en-US" sz="1400" dirty="0" smtClean="0"/>
                        <a:t>, </a:t>
                      </a:r>
                      <a:r>
                        <a:rPr lang="en-US" sz="1400" dirty="0" err="1" smtClean="0"/>
                        <a:t>lincRNA</a:t>
                      </a:r>
                      <a:r>
                        <a:rPr lang="en-US" sz="1400" dirty="0" smtClean="0"/>
                        <a:t>, miRNA, </a:t>
                      </a:r>
                      <a:r>
                        <a:rPr lang="en-US" sz="1400" dirty="0" err="1" smtClean="0"/>
                        <a:t>pseudogene</a:t>
                      </a:r>
                      <a:endParaRPr lang="en-US" sz="1400" dirty="0"/>
                    </a:p>
                  </a:txBody>
                  <a:tcPr/>
                </a:tc>
              </a:tr>
              <a:tr h="251346">
                <a:tc>
                  <a:txBody>
                    <a:bodyPr/>
                    <a:lstStyle/>
                    <a:p>
                      <a:r>
                        <a:rPr lang="en-US" sz="1400" dirty="0" smtClean="0"/>
                        <a:t>Cell line</a:t>
                      </a:r>
                      <a:endParaRPr lang="en-US" sz="1400" dirty="0"/>
                    </a:p>
                  </a:txBody>
                  <a:tcPr/>
                </a:tc>
                <a:tc>
                  <a:txBody>
                    <a:bodyPr/>
                    <a:lstStyle/>
                    <a:p>
                      <a:r>
                        <a:rPr lang="en-US" sz="1400" dirty="0" smtClean="0"/>
                        <a:t>9</a:t>
                      </a:r>
                      <a:endParaRPr lang="en-US" sz="1400" dirty="0"/>
                    </a:p>
                  </a:txBody>
                  <a:tcPr/>
                </a:tc>
                <a:tc>
                  <a:txBody>
                    <a:bodyPr/>
                    <a:lstStyle/>
                    <a:p>
                      <a:r>
                        <a:rPr lang="en-US" sz="1400" dirty="0" smtClean="0"/>
                        <a:t>Gm12878, H1hesc, Hepg2, </a:t>
                      </a:r>
                      <a:r>
                        <a:rPr lang="en-US" sz="1400" dirty="0" err="1" smtClean="0"/>
                        <a:t>Hmec</a:t>
                      </a:r>
                      <a:r>
                        <a:rPr lang="en-US" sz="1400" dirty="0" smtClean="0"/>
                        <a:t>, </a:t>
                      </a:r>
                      <a:r>
                        <a:rPr lang="en-US" sz="1400" dirty="0" err="1" smtClean="0"/>
                        <a:t>Hsmm</a:t>
                      </a:r>
                      <a:r>
                        <a:rPr lang="en-US" sz="1400" dirty="0" smtClean="0"/>
                        <a:t>, </a:t>
                      </a:r>
                      <a:r>
                        <a:rPr lang="en-US" sz="1400" dirty="0" err="1" smtClean="0"/>
                        <a:t>Huvec</a:t>
                      </a:r>
                      <a:r>
                        <a:rPr lang="en-US" sz="1400" dirty="0" smtClean="0"/>
                        <a:t>, K562, </a:t>
                      </a:r>
                      <a:r>
                        <a:rPr lang="en-US" sz="1400" dirty="0" err="1" smtClean="0"/>
                        <a:t>Nhek</a:t>
                      </a:r>
                      <a:r>
                        <a:rPr lang="en-US" sz="1400" dirty="0" smtClean="0"/>
                        <a:t>, </a:t>
                      </a:r>
                      <a:r>
                        <a:rPr lang="en-US" sz="1400" dirty="0" err="1" smtClean="0"/>
                        <a:t>Nhlf</a:t>
                      </a:r>
                      <a:endParaRPr lang="en-US" sz="1400" dirty="0"/>
                    </a:p>
                  </a:txBody>
                  <a:tcPr/>
                </a:tc>
              </a:tr>
            </a:tbl>
          </a:graphicData>
        </a:graphic>
      </p:graphicFrame>
      <p:sp>
        <p:nvSpPr>
          <p:cNvPr id="8" name="TextBox 7"/>
          <p:cNvSpPr txBox="1"/>
          <p:nvPr/>
        </p:nvSpPr>
        <p:spPr>
          <a:xfrm>
            <a:off x="609600" y="5905499"/>
            <a:ext cx="5286575" cy="461665"/>
          </a:xfrm>
          <a:prstGeom prst="rect">
            <a:avLst/>
          </a:prstGeom>
          <a:noFill/>
        </p:spPr>
        <p:txBody>
          <a:bodyPr wrap="none" rtlCol="0">
            <a:spAutoFit/>
          </a:bodyPr>
          <a:lstStyle/>
          <a:p>
            <a:r>
              <a:rPr lang="en-US" sz="2400" dirty="0" smtClean="0"/>
              <a:t>Total functional </a:t>
            </a:r>
            <a:r>
              <a:rPr lang="en-US" sz="2400" dirty="0"/>
              <a:t>elements: </a:t>
            </a:r>
            <a:r>
              <a:rPr lang="en-US" sz="2400" b="1" dirty="0" smtClean="0"/>
              <a:t>15,944,952</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1800" y="5715000"/>
            <a:ext cx="1295400" cy="864680"/>
          </a:xfrm>
          <a:prstGeom prst="rect">
            <a:avLst/>
          </a:prstGeom>
        </p:spPr>
      </p:pic>
      <p:sp>
        <p:nvSpPr>
          <p:cNvPr id="12" name="Left Arrow 11"/>
          <p:cNvSpPr/>
          <p:nvPr/>
        </p:nvSpPr>
        <p:spPr>
          <a:xfrm>
            <a:off x="6019800" y="6011758"/>
            <a:ext cx="580825" cy="2711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그룹 12"/>
          <p:cNvGrpSpPr/>
          <p:nvPr/>
        </p:nvGrpSpPr>
        <p:grpSpPr>
          <a:xfrm>
            <a:off x="-36512" y="0"/>
            <a:ext cx="9144000" cy="375639"/>
            <a:chOff x="-36512" y="0"/>
            <a:chExt cx="9144000" cy="375639"/>
          </a:xfrm>
        </p:grpSpPr>
        <p:sp>
          <p:nvSpPr>
            <p:cNvPr id="14" name="직사각형 13"/>
            <p:cNvSpPr/>
            <p:nvPr/>
          </p:nvSpPr>
          <p:spPr>
            <a:xfrm>
              <a:off x="-36512" y="0"/>
              <a:ext cx="9144000" cy="352385"/>
            </a:xfrm>
            <a:prstGeom prst="rect">
              <a:avLst/>
            </a:prstGeom>
            <a:gradFill>
              <a:gsLst>
                <a:gs pos="0">
                  <a:schemeClr val="accent1">
                    <a:tint val="50000"/>
                    <a:satMod val="300000"/>
                    <a:alpha val="17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15" name="TextBox 14"/>
            <p:cNvSpPr txBox="1"/>
            <p:nvPr/>
          </p:nvSpPr>
          <p:spPr>
            <a:xfrm>
              <a:off x="0" y="6307"/>
              <a:ext cx="3852337" cy="369332"/>
            </a:xfrm>
            <a:prstGeom prst="rect">
              <a:avLst/>
            </a:prstGeom>
            <a:noFill/>
          </p:spPr>
          <p:txBody>
            <a:bodyPr wrap="none" rtlCol="0">
              <a:spAutoFit/>
            </a:bodyPr>
            <a:lstStyle/>
            <a:p>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hlinkClick r:id="rId5"/>
                </a:rPr>
                <a:t>Visualization</a:t>
              </a: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 using other programs</a:t>
              </a:r>
              <a:endParaRPr lang="ko-KR" altLang="en-US" dirty="0"/>
            </a:p>
          </p:txBody>
        </p:sp>
      </p:grpSp>
    </p:spTree>
    <p:extLst>
      <p:ext uri="{BB962C8B-B14F-4D97-AF65-F5344CB8AC3E}">
        <p14:creationId xmlns:p14="http://schemas.microsoft.com/office/powerpoint/2010/main" val="19930609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1412" y="768186"/>
            <a:ext cx="7920880" cy="2031325"/>
          </a:xfrm>
          <a:prstGeom prst="rect">
            <a:avLst/>
          </a:prstGeom>
          <a:noFill/>
        </p:spPr>
        <p:txBody>
          <a:bodyPr wrap="square" rtlCol="0">
            <a:spAutoFit/>
          </a:bodyPr>
          <a:lstStyle/>
          <a:p>
            <a:r>
              <a:rPr lang="en-US" altLang="ko-KR" b="1" dirty="0"/>
              <a:t>Finding Transcription Factor Peaks with HOMER</a:t>
            </a:r>
          </a:p>
          <a:p>
            <a:r>
              <a:rPr lang="en-US" altLang="ko-KR" dirty="0"/>
              <a:t>To find peaks for a transcription factor use the </a:t>
            </a:r>
            <a:r>
              <a:rPr lang="en-US" altLang="ko-KR" b="1" dirty="0" err="1"/>
              <a:t>findPeaks</a:t>
            </a:r>
            <a:r>
              <a:rPr lang="en-US" altLang="ko-KR" dirty="0"/>
              <a:t> command:</a:t>
            </a:r>
            <a:br>
              <a:rPr lang="en-US" altLang="ko-KR" dirty="0"/>
            </a:br>
            <a:r>
              <a:rPr lang="en-US" altLang="ko-KR" dirty="0"/>
              <a:t/>
            </a:r>
            <a:br>
              <a:rPr lang="en-US" altLang="ko-KR" dirty="0"/>
            </a:br>
            <a:r>
              <a:rPr lang="en-US" altLang="ko-KR" dirty="0" smtClean="0"/>
              <a:t>i.e</a:t>
            </a:r>
            <a:r>
              <a:rPr lang="en-US" altLang="ko-KR" dirty="0"/>
              <a:t>. </a:t>
            </a:r>
            <a:r>
              <a:rPr lang="en-US" altLang="ko-KR" b="1" dirty="0" err="1"/>
              <a:t>findPeaks</a:t>
            </a:r>
            <a:r>
              <a:rPr lang="en-US" altLang="ko-KR" b="1" dirty="0"/>
              <a:t> </a:t>
            </a:r>
            <a:r>
              <a:rPr lang="en-US" altLang="ko-KR" b="1" dirty="0" err="1"/>
              <a:t>ERalpha-ChIP-Seq</a:t>
            </a:r>
            <a:r>
              <a:rPr lang="en-US" altLang="ko-KR" b="1" dirty="0"/>
              <a:t>/ -center -o ERalpha.peaks.txt</a:t>
            </a:r>
            <a:r>
              <a:rPr lang="en-US" altLang="ko-KR" dirty="0"/>
              <a:t/>
            </a:r>
            <a:br>
              <a:rPr lang="en-US" altLang="ko-KR" dirty="0"/>
            </a:br>
            <a:endParaRPr lang="en-US" altLang="ko-KR" dirty="0"/>
          </a:p>
          <a:p>
            <a:r>
              <a:rPr lang="en-US" altLang="ko-KR" dirty="0" smtClean="0"/>
              <a:t/>
            </a:r>
            <a:br>
              <a:rPr lang="en-US" altLang="ko-KR" dirty="0" smtClean="0"/>
            </a:br>
            <a:endParaRPr lang="ko-KR" altLang="en-US" dirty="0"/>
          </a:p>
        </p:txBody>
      </p:sp>
      <p:grpSp>
        <p:nvGrpSpPr>
          <p:cNvPr id="6" name="그룹 5"/>
          <p:cNvGrpSpPr/>
          <p:nvPr/>
        </p:nvGrpSpPr>
        <p:grpSpPr>
          <a:xfrm>
            <a:off x="6620" y="35332"/>
            <a:ext cx="9144000" cy="369332"/>
            <a:chOff x="-36512" y="35332"/>
            <a:chExt cx="9144000" cy="369332"/>
          </a:xfrm>
        </p:grpSpPr>
        <p:sp>
          <p:nvSpPr>
            <p:cNvPr id="7" name="직사각형 6"/>
            <p:cNvSpPr/>
            <p:nvPr/>
          </p:nvSpPr>
          <p:spPr>
            <a:xfrm>
              <a:off x="-36512" y="52279"/>
              <a:ext cx="9144000" cy="352385"/>
            </a:xfrm>
            <a:prstGeom prst="rect">
              <a:avLst/>
            </a:prstGeom>
            <a:gradFill>
              <a:gsLst>
                <a:gs pos="0">
                  <a:schemeClr val="accent1">
                    <a:tint val="50000"/>
                    <a:satMod val="300000"/>
                    <a:alpha val="17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8" name="직사각형 7"/>
            <p:cNvSpPr/>
            <p:nvPr/>
          </p:nvSpPr>
          <p:spPr>
            <a:xfrm>
              <a:off x="107504" y="35332"/>
              <a:ext cx="7920879" cy="369332"/>
            </a:xfrm>
            <a:prstGeom prst="rect">
              <a:avLst/>
            </a:prstGeom>
          </p:spPr>
          <p:txBody>
            <a:bodyPr wrap="square">
              <a:spAutoFit/>
            </a:bodyPr>
            <a:lstStyle/>
            <a:p>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hlinkClick r:id="rId2"/>
                </a:rPr>
                <a:t>4) Peak finding / Transcript detection / Feature identification</a:t>
              </a: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 (</a:t>
              </a:r>
              <a:r>
                <a:rPr lang="en-US" altLang="ko-KR" dirty="0" err="1" smtClean="0">
                  <a:latin typeface="Arial Unicode MS" panose="020B0604020202020204" pitchFamily="50" charset="-127"/>
                  <a:ea typeface="Arial Unicode MS" panose="020B0604020202020204" pitchFamily="50" charset="-127"/>
                  <a:cs typeface="Arial Unicode MS" panose="020B0604020202020204" pitchFamily="50" charset="-127"/>
                </a:rPr>
                <a:t>findPeaks</a:t>
              </a: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a:t>
              </a:r>
              <a:endPar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endParaRPr>
            </a:p>
          </p:txBody>
        </p:sp>
      </p:grpSp>
      <p:grpSp>
        <p:nvGrpSpPr>
          <p:cNvPr id="10" name="그룹 9"/>
          <p:cNvGrpSpPr/>
          <p:nvPr/>
        </p:nvGrpSpPr>
        <p:grpSpPr>
          <a:xfrm>
            <a:off x="251520" y="2124004"/>
            <a:ext cx="5544616" cy="4464496"/>
            <a:chOff x="755576" y="2204864"/>
            <a:chExt cx="5544616" cy="4464496"/>
          </a:xfrm>
        </p:grpSpPr>
        <p:pic>
          <p:nvPicPr>
            <p:cNvPr id="20482" name="Picture 2" descr="peak fi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79" y="2204864"/>
              <a:ext cx="5452195" cy="4392488"/>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755576" y="4941168"/>
              <a:ext cx="5544616" cy="1728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84" name="Picture 4" descr="focused peak schemati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168" y="2060848"/>
            <a:ext cx="2952328" cy="2913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29818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Variable length peaks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052736"/>
            <a:ext cx="8368088" cy="2880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44" y="4365104"/>
            <a:ext cx="8064896" cy="2123658"/>
          </a:xfrm>
          <a:prstGeom prst="rect">
            <a:avLst/>
          </a:prstGeom>
          <a:noFill/>
        </p:spPr>
        <p:txBody>
          <a:bodyPr wrap="square" rtlCol="0">
            <a:spAutoFit/>
          </a:bodyPr>
          <a:lstStyle/>
          <a:p>
            <a:r>
              <a:rPr lang="en-US" altLang="ko-KR" sz="1200" dirty="0"/>
              <a:t>Column 1: </a:t>
            </a:r>
            <a:r>
              <a:rPr lang="en-US" altLang="ko-KR" sz="1200" dirty="0" err="1"/>
              <a:t>PeakID</a:t>
            </a:r>
            <a:r>
              <a:rPr lang="en-US" altLang="ko-KR" sz="1200" dirty="0"/>
              <a:t> - a unique name for each peak (very important that peaks have unique names...)</a:t>
            </a:r>
          </a:p>
          <a:p>
            <a:r>
              <a:rPr lang="en-US" altLang="ko-KR" sz="1200" dirty="0">
                <a:solidFill>
                  <a:srgbClr val="FF0000"/>
                </a:solidFill>
              </a:rPr>
              <a:t>Column 2: </a:t>
            </a:r>
            <a:r>
              <a:rPr lang="en-US" altLang="ko-KR" sz="1200" dirty="0" err="1">
                <a:solidFill>
                  <a:srgbClr val="FF0000"/>
                </a:solidFill>
              </a:rPr>
              <a:t>chr</a:t>
            </a:r>
            <a:r>
              <a:rPr lang="en-US" altLang="ko-KR" sz="1200" dirty="0">
                <a:solidFill>
                  <a:srgbClr val="FF0000"/>
                </a:solidFill>
              </a:rPr>
              <a:t> - chromosome where peak is located</a:t>
            </a:r>
          </a:p>
          <a:p>
            <a:r>
              <a:rPr lang="en-US" altLang="ko-KR" sz="1200" dirty="0">
                <a:solidFill>
                  <a:srgbClr val="FF0000"/>
                </a:solidFill>
              </a:rPr>
              <a:t>Column 3: starting position of peak</a:t>
            </a:r>
          </a:p>
          <a:p>
            <a:r>
              <a:rPr lang="en-US" altLang="ko-KR" sz="1200" dirty="0">
                <a:solidFill>
                  <a:srgbClr val="FF0000"/>
                </a:solidFill>
              </a:rPr>
              <a:t>Column 4: ending position of peak</a:t>
            </a:r>
          </a:p>
          <a:p>
            <a:r>
              <a:rPr lang="en-US" altLang="ko-KR" sz="1200" dirty="0"/>
              <a:t>Column 5: Strand (+/-)</a:t>
            </a:r>
          </a:p>
          <a:p>
            <a:r>
              <a:rPr lang="en-US" altLang="ko-KR" sz="1200" dirty="0"/>
              <a:t>Column 6: Score - number of tags found clustered together (may differ from total tag count depending on how many tags were considered per </a:t>
            </a:r>
            <a:r>
              <a:rPr lang="en-US" altLang="ko-KR" sz="1200" dirty="0" err="1"/>
              <a:t>bp</a:t>
            </a:r>
            <a:r>
              <a:rPr lang="en-US" altLang="ko-KR" sz="1200" dirty="0"/>
              <a:t>)</a:t>
            </a:r>
          </a:p>
          <a:p>
            <a:r>
              <a:rPr lang="en-US" altLang="ko-KR" sz="1200" dirty="0"/>
              <a:t>Column 7: Focus Ratio - fraction of tags found appropriately upstream and downstream of the peak center. Describes the chances that factor binds a single spot on the DNA. (will be set to zero if -center was NOT used)</a:t>
            </a:r>
          </a:p>
          <a:p>
            <a:r>
              <a:rPr lang="en-US" altLang="ko-KR" sz="1200" dirty="0"/>
              <a:t>Columns 8+: Statistics and Data from filtering</a:t>
            </a:r>
          </a:p>
          <a:p>
            <a:endParaRPr lang="ko-KR" altLang="en-US" sz="1200" dirty="0"/>
          </a:p>
        </p:txBody>
      </p:sp>
      <p:sp>
        <p:nvSpPr>
          <p:cNvPr id="5" name="TextBox 4"/>
          <p:cNvSpPr txBox="1"/>
          <p:nvPr/>
        </p:nvSpPr>
        <p:spPr>
          <a:xfrm>
            <a:off x="1763688" y="543089"/>
            <a:ext cx="5544616" cy="369332"/>
          </a:xfrm>
          <a:prstGeom prst="rect">
            <a:avLst/>
          </a:prstGeom>
          <a:noFill/>
        </p:spPr>
        <p:txBody>
          <a:bodyPr wrap="square" rtlCol="0">
            <a:spAutoFit/>
          </a:bodyPr>
          <a:lstStyle/>
          <a:p>
            <a:pPr algn="ctr"/>
            <a:r>
              <a:rPr lang="en-US" altLang="ko-KR" b="1" dirty="0"/>
              <a:t>Finding Enriched Regions of Variable </a:t>
            </a:r>
            <a:r>
              <a:rPr lang="en-US" altLang="ko-KR" b="1" dirty="0" smtClean="0"/>
              <a:t>Length</a:t>
            </a:r>
            <a:endParaRPr lang="en-US" altLang="ko-KR" b="1" dirty="0"/>
          </a:p>
        </p:txBody>
      </p:sp>
      <p:grpSp>
        <p:nvGrpSpPr>
          <p:cNvPr id="7" name="그룹 6"/>
          <p:cNvGrpSpPr/>
          <p:nvPr/>
        </p:nvGrpSpPr>
        <p:grpSpPr>
          <a:xfrm>
            <a:off x="6620" y="35332"/>
            <a:ext cx="9144000" cy="369332"/>
            <a:chOff x="-36512" y="35332"/>
            <a:chExt cx="9144000" cy="369332"/>
          </a:xfrm>
        </p:grpSpPr>
        <p:sp>
          <p:nvSpPr>
            <p:cNvPr id="8" name="직사각형 7"/>
            <p:cNvSpPr/>
            <p:nvPr/>
          </p:nvSpPr>
          <p:spPr>
            <a:xfrm>
              <a:off x="-36512" y="52279"/>
              <a:ext cx="9144000" cy="352385"/>
            </a:xfrm>
            <a:prstGeom prst="rect">
              <a:avLst/>
            </a:prstGeom>
            <a:gradFill>
              <a:gsLst>
                <a:gs pos="0">
                  <a:schemeClr val="accent1">
                    <a:tint val="50000"/>
                    <a:satMod val="300000"/>
                    <a:alpha val="17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9" name="직사각형 8"/>
            <p:cNvSpPr/>
            <p:nvPr/>
          </p:nvSpPr>
          <p:spPr>
            <a:xfrm>
              <a:off x="107504" y="35332"/>
              <a:ext cx="7920879" cy="369332"/>
            </a:xfrm>
            <a:prstGeom prst="rect">
              <a:avLst/>
            </a:prstGeom>
          </p:spPr>
          <p:txBody>
            <a:bodyPr wrap="square">
              <a:spAutoFit/>
            </a:bodyPr>
            <a:lstStyle/>
            <a:p>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hlinkClick r:id="rId3"/>
                </a:rPr>
                <a:t>4) Peak finding / Transcript detection / Feature identification</a:t>
              </a: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 (</a:t>
              </a:r>
              <a:r>
                <a:rPr lang="en-US" altLang="ko-KR" dirty="0" err="1" smtClean="0">
                  <a:latin typeface="Arial Unicode MS" panose="020B0604020202020204" pitchFamily="50" charset="-127"/>
                  <a:ea typeface="Arial Unicode MS" panose="020B0604020202020204" pitchFamily="50" charset="-127"/>
                  <a:cs typeface="Arial Unicode MS" panose="020B0604020202020204" pitchFamily="50" charset="-127"/>
                </a:rPr>
                <a:t>findPeaks</a:t>
              </a: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a:t>
              </a:r>
              <a:endPar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endParaRPr>
            </a:p>
          </p:txBody>
        </p:sp>
      </p:grpSp>
    </p:spTree>
    <p:extLst>
      <p:ext uri="{BB962C8B-B14F-4D97-AF65-F5344CB8AC3E}">
        <p14:creationId xmlns:p14="http://schemas.microsoft.com/office/powerpoint/2010/main" val="108825213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6282" y="764704"/>
            <a:ext cx="7992888" cy="584775"/>
          </a:xfrm>
          <a:prstGeom prst="rect">
            <a:avLst/>
          </a:prstGeom>
          <a:noFill/>
        </p:spPr>
        <p:txBody>
          <a:bodyPr wrap="square" rtlCol="0">
            <a:spAutoFit/>
          </a:bodyPr>
          <a:lstStyle/>
          <a:p>
            <a:pPr algn="ctr"/>
            <a:r>
              <a:rPr lang="en-US" altLang="ko-KR" sz="3200" b="1" dirty="0" smtClean="0">
                <a:latin typeface="Arial"/>
                <a:ea typeface="Arial Unicode MS" panose="020B0604020202020204" pitchFamily="50" charset="-127"/>
                <a:cs typeface="Arial"/>
              </a:rPr>
              <a:t>Computation for </a:t>
            </a:r>
            <a:r>
              <a:rPr lang="en-US" altLang="ko-KR" sz="3200" b="1" dirty="0" err="1" smtClean="0">
                <a:latin typeface="Arial"/>
                <a:ea typeface="Arial Unicode MS" panose="020B0604020202020204" pitchFamily="50" charset="-127"/>
                <a:cs typeface="Arial"/>
              </a:rPr>
              <a:t>ChIP-seq</a:t>
            </a:r>
            <a:r>
              <a:rPr lang="en-US" altLang="ko-KR" sz="3200" b="1" dirty="0" smtClean="0">
                <a:latin typeface="Arial"/>
                <a:ea typeface="Arial Unicode MS" panose="020B0604020202020204" pitchFamily="50" charset="-127"/>
                <a:cs typeface="Arial"/>
              </a:rPr>
              <a:t> data analysis</a:t>
            </a:r>
            <a:endParaRPr lang="ko-KR" altLang="en-US" sz="3200" b="1" dirty="0">
              <a:latin typeface="Arial"/>
              <a:ea typeface="Arial Unicode MS" panose="020B0604020202020204" pitchFamily="50" charset="-127"/>
              <a:cs typeface="Arial"/>
            </a:endParaRPr>
          </a:p>
        </p:txBody>
      </p:sp>
      <p:sp>
        <p:nvSpPr>
          <p:cNvPr id="3" name="TextBox 2"/>
          <p:cNvSpPr txBox="1"/>
          <p:nvPr/>
        </p:nvSpPr>
        <p:spPr>
          <a:xfrm>
            <a:off x="6084168" y="6480417"/>
            <a:ext cx="3024336" cy="369332"/>
          </a:xfrm>
          <a:prstGeom prst="rect">
            <a:avLst/>
          </a:prstGeom>
          <a:noFill/>
        </p:spPr>
        <p:txBody>
          <a:bodyPr wrap="square" rtlCol="0">
            <a:spAutoFit/>
          </a:bodyPr>
          <a:lstStyle/>
          <a:p>
            <a:r>
              <a:rPr lang="en-US" altLang="ko-KR" dirty="0" smtClean="0"/>
              <a:t>Shirley </a:t>
            </a:r>
            <a:r>
              <a:rPr lang="en-US" altLang="ko-KR" dirty="0" err="1" smtClean="0"/>
              <a:t>Pepke</a:t>
            </a:r>
            <a:r>
              <a:rPr lang="en-US" altLang="ko-KR" dirty="0" smtClean="0"/>
              <a:t> et al., 2009</a:t>
            </a:r>
            <a:endParaRPr lang="ko-KR" altLang="en-US" dirty="0"/>
          </a:p>
        </p:txBody>
      </p:sp>
      <p:grpSp>
        <p:nvGrpSpPr>
          <p:cNvPr id="10" name="Group 9"/>
          <p:cNvGrpSpPr/>
          <p:nvPr/>
        </p:nvGrpSpPr>
        <p:grpSpPr>
          <a:xfrm>
            <a:off x="1040475" y="1979024"/>
            <a:ext cx="7455042" cy="4184107"/>
            <a:chOff x="791738" y="1663911"/>
            <a:chExt cx="7455042" cy="4184107"/>
          </a:xfrm>
        </p:grpSpPr>
        <p:sp>
          <p:nvSpPr>
            <p:cNvPr id="7" name="TextBox 6"/>
            <p:cNvSpPr txBox="1"/>
            <p:nvPr/>
          </p:nvSpPr>
          <p:spPr>
            <a:xfrm>
              <a:off x="791738" y="4770800"/>
              <a:ext cx="4316961" cy="1077218"/>
            </a:xfrm>
            <a:prstGeom prst="rect">
              <a:avLst/>
            </a:prstGeom>
            <a:noFill/>
          </p:spPr>
          <p:txBody>
            <a:bodyPr wrap="square" rtlCol="0">
              <a:spAutoFit/>
            </a:bodyPr>
            <a:lstStyle/>
            <a:p>
              <a:pPr marL="342900" indent="-342900">
                <a:buFont typeface="+mj-lt"/>
                <a:buAutoNum type="alphaUcPeriod"/>
              </a:pPr>
              <a:r>
                <a:rPr lang="en-US" sz="1600" dirty="0" smtClean="0">
                  <a:latin typeface="Arial"/>
                  <a:cs typeface="Arial"/>
                </a:rPr>
                <a:t>Proteins that bind DNA in a site-specific fashion.</a:t>
              </a:r>
            </a:p>
            <a:p>
              <a:endParaRPr lang="en-US" sz="1600" dirty="0" smtClean="0">
                <a:latin typeface="Arial"/>
                <a:cs typeface="Arial"/>
              </a:endParaRPr>
            </a:p>
            <a:p>
              <a:pPr marL="342900" indent="-342900">
                <a:buFont typeface="+mj-lt"/>
                <a:buAutoNum type="alphaUcPeriod"/>
              </a:pPr>
              <a:r>
                <a:rPr lang="en-US" sz="1600" dirty="0" err="1" smtClean="0">
                  <a:latin typeface="Arial"/>
                  <a:cs typeface="Arial"/>
                </a:rPr>
                <a:t>ChIP-seq</a:t>
              </a:r>
              <a:r>
                <a:rPr lang="en-US" sz="1600" dirty="0" smtClean="0">
                  <a:latin typeface="Arial"/>
                  <a:cs typeface="Arial"/>
                </a:rPr>
                <a:t> peak calling subtasks. </a:t>
              </a:r>
            </a:p>
          </p:txBody>
        </p:sp>
        <p:grpSp>
          <p:nvGrpSpPr>
            <p:cNvPr id="5" name="Group 4"/>
            <p:cNvGrpSpPr/>
            <p:nvPr/>
          </p:nvGrpSpPr>
          <p:grpSpPr>
            <a:xfrm>
              <a:off x="4771113" y="1663911"/>
              <a:ext cx="3475667" cy="4184107"/>
              <a:chOff x="4771113" y="1663911"/>
              <a:chExt cx="3475667" cy="4184107"/>
            </a:xfrm>
          </p:grpSpPr>
          <p:pic>
            <p:nvPicPr>
              <p:cNvPr id="3076" name="Picture 4" descr="Unfortunately we are unable to provide accessible alternative text for this. If you require assistance to access this image, or to obtain a text description, please contact npg@nature.co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8699" y="1663911"/>
                <a:ext cx="3138081" cy="418410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771113" y="1671783"/>
                <a:ext cx="377776" cy="369332"/>
              </a:xfrm>
              <a:prstGeom prst="rect">
                <a:avLst/>
              </a:prstGeom>
              <a:noFill/>
            </p:spPr>
            <p:txBody>
              <a:bodyPr wrap="square" rtlCol="0">
                <a:spAutoFit/>
              </a:bodyPr>
              <a:lstStyle/>
              <a:p>
                <a:r>
                  <a:rPr lang="en-US" dirty="0"/>
                  <a:t>B</a:t>
                </a:r>
              </a:p>
            </p:txBody>
          </p:sp>
        </p:grpSp>
        <p:grpSp>
          <p:nvGrpSpPr>
            <p:cNvPr id="8" name="Group 7"/>
            <p:cNvGrpSpPr/>
            <p:nvPr/>
          </p:nvGrpSpPr>
          <p:grpSpPr>
            <a:xfrm>
              <a:off x="830780" y="1663911"/>
              <a:ext cx="2849053" cy="2459327"/>
              <a:chOff x="830780" y="1663911"/>
              <a:chExt cx="2849053" cy="2459327"/>
            </a:xfrm>
          </p:grpSpPr>
          <p:pic>
            <p:nvPicPr>
              <p:cNvPr id="1026" name="Picture 2" descr="http://tonto.github.io/macs-accessories/assets/img/image2.png">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8587"/>
              <a:stretch/>
            </p:blipFill>
            <p:spPr bwMode="auto">
              <a:xfrm>
                <a:off x="1168366" y="1663911"/>
                <a:ext cx="2511467" cy="24593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30780" y="1663911"/>
                <a:ext cx="377776" cy="369332"/>
              </a:xfrm>
              <a:prstGeom prst="rect">
                <a:avLst/>
              </a:prstGeom>
              <a:noFill/>
            </p:spPr>
            <p:txBody>
              <a:bodyPr wrap="square" rtlCol="0">
                <a:spAutoFit/>
              </a:bodyPr>
              <a:lstStyle/>
              <a:p>
                <a:r>
                  <a:rPr lang="en-US" dirty="0" smtClean="0"/>
                  <a:t>A</a:t>
                </a:r>
                <a:endParaRPr lang="en-US" dirty="0"/>
              </a:p>
            </p:txBody>
          </p:sp>
          <p:sp>
            <p:nvSpPr>
              <p:cNvPr id="6" name="Rectangle 5"/>
              <p:cNvSpPr/>
              <p:nvPr/>
            </p:nvSpPr>
            <p:spPr>
              <a:xfrm>
                <a:off x="1208556" y="1687778"/>
                <a:ext cx="192907" cy="27327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grpSp>
      <p:grpSp>
        <p:nvGrpSpPr>
          <p:cNvPr id="12" name="그룹 11"/>
          <p:cNvGrpSpPr/>
          <p:nvPr/>
        </p:nvGrpSpPr>
        <p:grpSpPr>
          <a:xfrm>
            <a:off x="6620" y="35332"/>
            <a:ext cx="9144000" cy="369332"/>
            <a:chOff x="-36512" y="35332"/>
            <a:chExt cx="9144000" cy="369332"/>
          </a:xfrm>
        </p:grpSpPr>
        <p:sp>
          <p:nvSpPr>
            <p:cNvPr id="14" name="직사각형 13"/>
            <p:cNvSpPr/>
            <p:nvPr/>
          </p:nvSpPr>
          <p:spPr>
            <a:xfrm>
              <a:off x="-36512" y="52279"/>
              <a:ext cx="9144000" cy="352385"/>
            </a:xfrm>
            <a:prstGeom prst="rect">
              <a:avLst/>
            </a:prstGeom>
            <a:gradFill>
              <a:gsLst>
                <a:gs pos="0">
                  <a:schemeClr val="accent1">
                    <a:tint val="50000"/>
                    <a:satMod val="300000"/>
                    <a:alpha val="17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11" name="직사각형 10"/>
            <p:cNvSpPr/>
            <p:nvPr/>
          </p:nvSpPr>
          <p:spPr>
            <a:xfrm>
              <a:off x="107504" y="35332"/>
              <a:ext cx="7920879" cy="369332"/>
            </a:xfrm>
            <a:prstGeom prst="rect">
              <a:avLst/>
            </a:prstGeom>
          </p:spPr>
          <p:txBody>
            <a:bodyPr wrap="square">
              <a:spAutoFit/>
            </a:bodyPr>
            <a:lstStyle/>
            <a:p>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hlinkClick r:id="rId5"/>
                </a:rPr>
                <a:t>4) Peak finding / Transcript detection / Feature identification</a:t>
              </a: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 (</a:t>
              </a:r>
              <a:r>
                <a:rPr lang="en-US" altLang="ko-KR" dirty="0" err="1" smtClean="0">
                  <a:latin typeface="Arial Unicode MS" panose="020B0604020202020204" pitchFamily="50" charset="-127"/>
                  <a:ea typeface="Arial Unicode MS" panose="020B0604020202020204" pitchFamily="50" charset="-127"/>
                  <a:cs typeface="Arial Unicode MS" panose="020B0604020202020204" pitchFamily="50" charset="-127"/>
                </a:rPr>
                <a:t>findPeaks</a:t>
              </a: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a:t>
              </a:r>
              <a:endPar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endParaRPr>
            </a:p>
          </p:txBody>
        </p:sp>
      </p:grpSp>
    </p:spTree>
    <p:extLst>
      <p:ext uri="{BB962C8B-B14F-4D97-AF65-F5344CB8AC3E}">
        <p14:creationId xmlns:p14="http://schemas.microsoft.com/office/powerpoint/2010/main" val="99282930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p:cNvGrpSpPr/>
          <p:nvPr/>
        </p:nvGrpSpPr>
        <p:grpSpPr>
          <a:xfrm>
            <a:off x="6620" y="35332"/>
            <a:ext cx="9144000" cy="369332"/>
            <a:chOff x="-36512" y="35332"/>
            <a:chExt cx="9144000" cy="369332"/>
          </a:xfrm>
        </p:grpSpPr>
        <p:sp>
          <p:nvSpPr>
            <p:cNvPr id="14" name="직사각형 13"/>
            <p:cNvSpPr/>
            <p:nvPr/>
          </p:nvSpPr>
          <p:spPr>
            <a:xfrm>
              <a:off x="-36512" y="52279"/>
              <a:ext cx="9144000" cy="352385"/>
            </a:xfrm>
            <a:prstGeom prst="rect">
              <a:avLst/>
            </a:prstGeom>
            <a:gradFill>
              <a:gsLst>
                <a:gs pos="0">
                  <a:schemeClr val="accent1">
                    <a:tint val="50000"/>
                    <a:satMod val="300000"/>
                    <a:alpha val="17000"/>
                  </a:schemeClr>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11" name="직사각형 10"/>
            <p:cNvSpPr/>
            <p:nvPr/>
          </p:nvSpPr>
          <p:spPr>
            <a:xfrm>
              <a:off x="107504" y="35332"/>
              <a:ext cx="7920879" cy="369332"/>
            </a:xfrm>
            <a:prstGeom prst="rect">
              <a:avLst/>
            </a:prstGeom>
          </p:spPr>
          <p:txBody>
            <a:bodyPr wrap="square">
              <a:spAutoFit/>
            </a:bodyPr>
            <a:lstStyle/>
            <a:p>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hlinkClick r:id="rId2"/>
                </a:rPr>
                <a:t>6) Annotation of Peaks</a:t>
              </a: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 (annotatePeaks.pl)</a:t>
              </a:r>
              <a:endPar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endParaRPr>
            </a:p>
          </p:txBody>
        </p:sp>
      </p:grpSp>
      <p:sp>
        <p:nvSpPr>
          <p:cNvPr id="13" name="TextBox 12"/>
          <p:cNvSpPr txBox="1"/>
          <p:nvPr/>
        </p:nvSpPr>
        <p:spPr>
          <a:xfrm>
            <a:off x="611560" y="908720"/>
            <a:ext cx="8064896" cy="1477328"/>
          </a:xfrm>
          <a:prstGeom prst="rect">
            <a:avLst/>
          </a:prstGeom>
          <a:noFill/>
        </p:spPr>
        <p:txBody>
          <a:bodyPr wrap="square" rtlCol="0">
            <a:spAutoFit/>
          </a:bodyPr>
          <a:lstStyle/>
          <a:p>
            <a:r>
              <a:rPr lang="en-US" altLang="ko-KR" b="1" dirty="0"/>
              <a:t>Annotating Peaks</a:t>
            </a:r>
            <a:br>
              <a:rPr lang="en-US" altLang="ko-KR" b="1" dirty="0"/>
            </a:br>
            <a:endParaRPr lang="en-US" altLang="ko-KR" b="1" dirty="0"/>
          </a:p>
          <a:p>
            <a:r>
              <a:rPr lang="en-US" altLang="ko-KR" b="1" dirty="0" smtClean="0"/>
              <a:t>annotatePeaks.pl </a:t>
            </a:r>
            <a:r>
              <a:rPr lang="en-US" altLang="ko-KR" b="1" dirty="0"/>
              <a:t>&lt;peak file&gt; &lt;genome&gt; &gt; &lt;output file&gt;</a:t>
            </a:r>
            <a:r>
              <a:rPr lang="en-US" altLang="ko-KR" dirty="0"/>
              <a:t/>
            </a:r>
            <a:br>
              <a:rPr lang="en-US" altLang="ko-KR" dirty="0"/>
            </a:br>
            <a:r>
              <a:rPr lang="en-US" altLang="ko-KR" dirty="0"/>
              <a:t/>
            </a:r>
            <a:br>
              <a:rPr lang="en-US" altLang="ko-KR" dirty="0"/>
            </a:br>
            <a:r>
              <a:rPr lang="en-US" altLang="ko-KR" dirty="0"/>
              <a:t>i.e. </a:t>
            </a:r>
            <a:r>
              <a:rPr lang="en-US" altLang="ko-KR" b="1" dirty="0"/>
              <a:t>annotatePeaks.pl ERpeaks.txt hg18 &gt; </a:t>
            </a:r>
            <a:r>
              <a:rPr lang="en-US" altLang="ko-KR" b="1" dirty="0" smtClean="0"/>
              <a:t>outputfile.txt</a:t>
            </a:r>
            <a:endParaRPr lang="en-US" altLang="ko-KR" dirty="0"/>
          </a:p>
        </p:txBody>
      </p:sp>
      <p:pic>
        <p:nvPicPr>
          <p:cNvPr id="29698" name="Picture 2" descr="annotation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524" y="5085184"/>
            <a:ext cx="8712968" cy="10686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peak file"/>
          <p:cNvPicPr>
            <a:picLocks noChangeAspect="1" noChangeArrowheads="1"/>
          </p:cNvPicPr>
          <p:nvPr/>
        </p:nvPicPr>
        <p:blipFill rotWithShape="1">
          <a:blip r:embed="rId4">
            <a:extLst>
              <a:ext uri="{28A0092B-C50C-407E-A947-70E740481C1C}">
                <a14:useLocalDpi xmlns:a14="http://schemas.microsoft.com/office/drawing/2010/main" val="0"/>
              </a:ext>
            </a:extLst>
          </a:blip>
          <a:srcRect t="64237"/>
          <a:stretch/>
        </p:blipFill>
        <p:spPr bwMode="auto">
          <a:xfrm>
            <a:off x="395536" y="2859734"/>
            <a:ext cx="5452195" cy="1570866"/>
          </a:xfrm>
          <a:prstGeom prst="rect">
            <a:avLst/>
          </a:prstGeom>
          <a:noFill/>
          <a:extLst>
            <a:ext uri="{909E8E84-426E-40dd-AFC4-6F175D3DCCD1}">
              <a14:hiddenFill xmlns:a14="http://schemas.microsoft.com/office/drawing/2010/main">
                <a:solidFill>
                  <a:srgbClr val="FFFFFF"/>
                </a:solidFill>
              </a14:hiddenFill>
            </a:ext>
          </a:extLst>
        </p:spPr>
      </p:pic>
      <p:sp>
        <p:nvSpPr>
          <p:cNvPr id="15" name="아래로 구부러진 화살표 14"/>
          <p:cNvSpPr/>
          <p:nvPr/>
        </p:nvSpPr>
        <p:spPr>
          <a:xfrm rot="4211067">
            <a:off x="6166540" y="3781027"/>
            <a:ext cx="1296144" cy="77963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 name="직사각형 15"/>
          <p:cNvSpPr/>
          <p:nvPr/>
        </p:nvSpPr>
        <p:spPr>
          <a:xfrm>
            <a:off x="3347864" y="5085184"/>
            <a:ext cx="576064" cy="106863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p:cNvSpPr/>
          <p:nvPr/>
        </p:nvSpPr>
        <p:spPr>
          <a:xfrm>
            <a:off x="6012160" y="5085184"/>
            <a:ext cx="2988332" cy="106863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4380881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1600" y="2492896"/>
            <a:ext cx="7056784" cy="1384995"/>
          </a:xfrm>
          <a:prstGeom prst="rect">
            <a:avLst/>
          </a:prstGeom>
          <a:noFill/>
        </p:spPr>
        <p:txBody>
          <a:bodyPr wrap="square" rtlCol="0">
            <a:spAutoFit/>
          </a:bodyPr>
          <a:lstStyle/>
          <a:p>
            <a:pPr algn="ctr"/>
            <a:r>
              <a:rPr lang="en-US" altLang="ko-KR" sz="2800" b="1" dirty="0" smtClean="0"/>
              <a:t>NGS </a:t>
            </a:r>
            <a:r>
              <a:rPr lang="ko-KR" altLang="en-US" sz="2800" b="1" dirty="0" smtClean="0"/>
              <a:t>분석을 활용한 연구 실례</a:t>
            </a:r>
            <a:endParaRPr lang="en-US" altLang="ko-KR" sz="2800" b="1" dirty="0" smtClean="0"/>
          </a:p>
          <a:p>
            <a:pPr algn="ctr"/>
            <a:endParaRPr lang="en-US" altLang="ko-KR" sz="2800" b="1" dirty="0" smtClean="0"/>
          </a:p>
          <a:p>
            <a:pPr marL="342900" indent="-342900" algn="ctr">
              <a:buAutoNum type="arabicPeriod"/>
            </a:pPr>
            <a:endParaRPr lang="ko-KR" altLang="en-US" sz="2800" b="1" dirty="0"/>
          </a:p>
        </p:txBody>
      </p:sp>
    </p:spTree>
    <p:extLst>
      <p:ext uri="{BB962C8B-B14F-4D97-AF65-F5344CB8AC3E}">
        <p14:creationId xmlns:p14="http://schemas.microsoft.com/office/powerpoint/2010/main" val="34811004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www.ncc.go.jp/en/nccri/divisions/14carc/image/14carc001_1a.gif">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2874" y="1772816"/>
            <a:ext cx="3524250" cy="3743325"/>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827584" y="404664"/>
            <a:ext cx="7560840" cy="461665"/>
          </a:xfrm>
          <a:prstGeom prst="rect">
            <a:avLst/>
          </a:prstGeom>
        </p:spPr>
        <p:txBody>
          <a:bodyPr wrap="square">
            <a:spAutoFit/>
          </a:bodyPr>
          <a:lstStyle/>
          <a:p>
            <a:pPr algn="ctr" fontAlgn="base"/>
            <a:r>
              <a:rPr lang="en-US" altLang="ko-KR" sz="2400" b="1" dirty="0"/>
              <a:t>The Role of Methylation in Gene Expression</a:t>
            </a:r>
          </a:p>
        </p:txBody>
      </p:sp>
    </p:spTree>
    <p:extLst>
      <p:ext uri="{BB962C8B-B14F-4D97-AF65-F5344CB8AC3E}">
        <p14:creationId xmlns:p14="http://schemas.microsoft.com/office/powerpoint/2010/main" val="50427112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biomedcentral.com/content/figures/1741-7015-9-98-1-l.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1" y="620688"/>
            <a:ext cx="5741013" cy="56166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0"/>
            <a:ext cx="3131840" cy="369332"/>
          </a:xfrm>
          <a:prstGeom prst="rect">
            <a:avLst/>
          </a:prstGeom>
          <a:noFill/>
        </p:spPr>
        <p:txBody>
          <a:bodyPr wrap="square" rtlCol="0">
            <a:spAutoFit/>
          </a:bodyPr>
          <a:lstStyle/>
          <a:p>
            <a:r>
              <a:rPr lang="en-US" altLang="ko-KR" dirty="0" smtClean="0"/>
              <a:t>Example</a:t>
            </a:r>
            <a:endParaRPr lang="ko-KR" altLang="en-US" dirty="0"/>
          </a:p>
        </p:txBody>
      </p:sp>
    </p:spTree>
    <p:extLst>
      <p:ext uri="{BB962C8B-B14F-4D97-AF65-F5344CB8AC3E}">
        <p14:creationId xmlns:p14="http://schemas.microsoft.com/office/powerpoint/2010/main" val="362785618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99029"/>
          </a:xfrm>
        </p:spPr>
        <p:txBody>
          <a:bodyPr>
            <a:normAutofit/>
          </a:bodyPr>
          <a:lstStyle/>
          <a:p>
            <a:r>
              <a:rPr lang="en-US" sz="3200" dirty="0" smtClean="0">
                <a:latin typeface="Arial"/>
                <a:cs typeface="Arial"/>
              </a:rPr>
              <a:t>Methyl </a:t>
            </a:r>
            <a:r>
              <a:rPr lang="en-US" sz="3200" dirty="0" err="1" smtClean="0">
                <a:latin typeface="Arial"/>
                <a:cs typeface="Arial"/>
              </a:rPr>
              <a:t>CpG</a:t>
            </a:r>
            <a:r>
              <a:rPr lang="en-US" sz="3200" dirty="0" smtClean="0">
                <a:latin typeface="Arial"/>
                <a:cs typeface="Arial"/>
              </a:rPr>
              <a:t> binding Protein</a:t>
            </a:r>
            <a:r>
              <a:rPr lang="ko-KR" altLang="en-US" sz="3200" dirty="0" smtClean="0">
                <a:latin typeface="Arial"/>
                <a:cs typeface="Arial"/>
              </a:rPr>
              <a:t> </a:t>
            </a:r>
            <a:r>
              <a:rPr lang="en-US" altLang="ko-KR" sz="3200" dirty="0" smtClean="0">
                <a:latin typeface="Arial"/>
                <a:cs typeface="Arial"/>
              </a:rPr>
              <a:t>2</a:t>
            </a:r>
            <a:r>
              <a:rPr lang="ko-KR" altLang="en-US" sz="3200" dirty="0" smtClean="0">
                <a:latin typeface="Arial"/>
                <a:cs typeface="Arial"/>
              </a:rPr>
              <a:t> </a:t>
            </a:r>
            <a:r>
              <a:rPr lang="en-US" altLang="ko-KR" sz="3200" dirty="0" smtClean="0">
                <a:latin typeface="Arial"/>
                <a:cs typeface="Arial"/>
              </a:rPr>
              <a:t>(MeCP2)</a:t>
            </a:r>
            <a:endParaRPr lang="en-US" sz="3200" dirty="0">
              <a:latin typeface="Arial"/>
              <a:cs typeface="Arial"/>
            </a:endParaRPr>
          </a:p>
        </p:txBody>
      </p:sp>
      <p:pic>
        <p:nvPicPr>
          <p:cNvPr id="4" name="Picture 3"/>
          <p:cNvPicPr>
            <a:picLocks noChangeAspect="1"/>
          </p:cNvPicPr>
          <p:nvPr/>
        </p:nvPicPr>
        <p:blipFill>
          <a:blip r:embed="rId3"/>
          <a:stretch>
            <a:fillRect/>
          </a:stretch>
        </p:blipFill>
        <p:spPr>
          <a:xfrm>
            <a:off x="1084796" y="1678850"/>
            <a:ext cx="4286154" cy="3505939"/>
          </a:xfrm>
          <a:prstGeom prst="rect">
            <a:avLst/>
          </a:prstGeom>
        </p:spPr>
      </p:pic>
      <p:sp>
        <p:nvSpPr>
          <p:cNvPr id="5" name="Rectangle 4"/>
          <p:cNvSpPr/>
          <p:nvPr/>
        </p:nvSpPr>
        <p:spPr>
          <a:xfrm>
            <a:off x="5187474" y="6038979"/>
            <a:ext cx="3642743" cy="646331"/>
          </a:xfrm>
          <a:prstGeom prst="rect">
            <a:avLst/>
          </a:prstGeom>
        </p:spPr>
        <p:txBody>
          <a:bodyPr wrap="square">
            <a:spAutoFit/>
          </a:bodyPr>
          <a:lstStyle/>
          <a:p>
            <a:pPr algn="ctr"/>
            <a:r>
              <a:rPr lang="en-US" dirty="0" smtClean="0"/>
              <a:t>Roberta M and </a:t>
            </a:r>
            <a:r>
              <a:rPr lang="en-US" dirty="0" err="1" smtClean="0"/>
              <a:t>Hendrik</a:t>
            </a:r>
            <a:r>
              <a:rPr lang="en-US" dirty="0" smtClean="0"/>
              <a:t> G., 2014</a:t>
            </a:r>
          </a:p>
          <a:p>
            <a:pPr algn="ctr"/>
            <a:r>
              <a:rPr lang="en-US" dirty="0"/>
              <a:t>Kamal K.E. </a:t>
            </a:r>
            <a:r>
              <a:rPr lang="en-US" dirty="0" err="1"/>
              <a:t>Gadalla</a:t>
            </a:r>
            <a:r>
              <a:rPr lang="en-US" dirty="0"/>
              <a:t> </a:t>
            </a:r>
            <a:r>
              <a:rPr lang="en-US" i="1" dirty="0"/>
              <a:t>et al.</a:t>
            </a:r>
            <a:r>
              <a:rPr lang="en-US" dirty="0"/>
              <a:t>, </a:t>
            </a:r>
            <a:r>
              <a:rPr lang="en-US" dirty="0" smtClean="0"/>
              <a:t>2011</a:t>
            </a:r>
            <a:endParaRPr lang="en-US" dirty="0"/>
          </a:p>
        </p:txBody>
      </p:sp>
      <p:pic>
        <p:nvPicPr>
          <p:cNvPr id="8" name="Picture 6" descr="http://4.bp.blogspot.com/_G2QuY4p3v4Q/TLeFAs4cG_I/AAAAAAAAADA/peCg61kLfdU/s1600/DSC0434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1749" y="1678850"/>
            <a:ext cx="2629454" cy="3505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5"/>
          <p:cNvSpPr txBox="1">
            <a:spLocks noChangeArrowheads="1"/>
          </p:cNvSpPr>
          <p:nvPr/>
        </p:nvSpPr>
        <p:spPr bwMode="auto">
          <a:xfrm>
            <a:off x="4551774" y="5326544"/>
            <a:ext cx="427844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ko-KR" sz="1600" dirty="0">
                <a:ea typeface="굴림" charset="-127"/>
              </a:rPr>
              <a:t>Sara is eight years old &amp; has </a:t>
            </a:r>
            <a:r>
              <a:rPr lang="en-US" altLang="ko-KR" sz="1600" dirty="0" err="1">
                <a:ea typeface="굴림" charset="-127"/>
              </a:rPr>
              <a:t>Rett</a:t>
            </a:r>
            <a:r>
              <a:rPr lang="en-US" altLang="ko-KR" sz="1600" dirty="0">
                <a:ea typeface="굴림" charset="-127"/>
              </a:rPr>
              <a:t> Syndrome.</a:t>
            </a:r>
          </a:p>
          <a:p>
            <a:pPr eaLnBrk="1" hangingPunct="1"/>
            <a:r>
              <a:rPr lang="en-US" altLang="ko-KR" sz="1600" dirty="0">
                <a:ea typeface="굴림" charset="-127"/>
                <a:hlinkClick r:id="rId5"/>
              </a:rPr>
              <a:t>http://princesshappyheart.blogspot.com/</a:t>
            </a:r>
            <a:endParaRPr lang="en-US" altLang="ko-KR" sz="1600" dirty="0">
              <a:ea typeface="굴림" charset="-127"/>
            </a:endParaRPr>
          </a:p>
        </p:txBody>
      </p:sp>
    </p:spTree>
    <p:extLst>
      <p:ext uri="{BB962C8B-B14F-4D97-AF65-F5344CB8AC3E}">
        <p14:creationId xmlns:p14="http://schemas.microsoft.com/office/powerpoint/2010/main" val="105341078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99219" y="317348"/>
            <a:ext cx="8877850" cy="461665"/>
          </a:xfrm>
          <a:prstGeom prst="rect">
            <a:avLst/>
          </a:prstGeom>
          <a:noFill/>
        </p:spPr>
        <p:txBody>
          <a:bodyPr wrap="square" rtlCol="0">
            <a:spAutoFit/>
          </a:bodyPr>
          <a:lstStyle/>
          <a:p>
            <a:pPr lvl="0" algn="ctr"/>
            <a:r>
              <a:rPr lang="en-US" sz="2400" dirty="0" smtClean="0">
                <a:latin typeface="Arial"/>
                <a:cs typeface="Arial"/>
              </a:rPr>
              <a:t>Methylated </a:t>
            </a:r>
            <a:r>
              <a:rPr lang="en-US" sz="2400" dirty="0">
                <a:latin typeface="Arial"/>
                <a:cs typeface="Arial"/>
              </a:rPr>
              <a:t>DNA </a:t>
            </a:r>
            <a:r>
              <a:rPr lang="en-US" sz="2400" dirty="0" smtClean="0">
                <a:latin typeface="Arial"/>
                <a:cs typeface="Arial"/>
              </a:rPr>
              <a:t>enrichment using MBD protein and MeCP2 Ab</a:t>
            </a:r>
            <a:endParaRPr lang="en-US" sz="2400" dirty="0">
              <a:latin typeface="Arial"/>
              <a:cs typeface="Arial"/>
            </a:endParaRPr>
          </a:p>
        </p:txBody>
      </p:sp>
      <p:grpSp>
        <p:nvGrpSpPr>
          <p:cNvPr id="31" name="Group 30"/>
          <p:cNvGrpSpPr/>
          <p:nvPr/>
        </p:nvGrpSpPr>
        <p:grpSpPr>
          <a:xfrm>
            <a:off x="535616" y="1545945"/>
            <a:ext cx="3990928" cy="3666405"/>
            <a:chOff x="584872" y="2890138"/>
            <a:chExt cx="3990928" cy="3666405"/>
          </a:xfrm>
        </p:grpSpPr>
        <p:pic>
          <p:nvPicPr>
            <p:cNvPr id="2050" name="Picture 2" descr="https://www.cira.kyoto-u.ac.jp/watanabe/wp-content/themes/twentyten/images/cira/img_mmngs.jpg">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2504" b="37285"/>
            <a:stretch/>
          </p:blipFill>
          <p:spPr bwMode="auto">
            <a:xfrm>
              <a:off x="584872" y="5010686"/>
              <a:ext cx="3990928" cy="1545857"/>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p:cNvGrpSpPr/>
            <p:nvPr/>
          </p:nvGrpSpPr>
          <p:grpSpPr>
            <a:xfrm>
              <a:off x="584872" y="3502949"/>
              <a:ext cx="3990928" cy="1375670"/>
              <a:chOff x="584872" y="3164963"/>
              <a:chExt cx="3990928" cy="1375670"/>
            </a:xfrm>
          </p:grpSpPr>
          <p:pic>
            <p:nvPicPr>
              <p:cNvPr id="8" name="Picture 9"/>
              <p:cNvPicPr>
                <a:picLocks noChangeAspect="1"/>
              </p:cNvPicPr>
              <p:nvPr/>
            </p:nvPicPr>
            <p:blipFill rotWithShape="1">
              <a:blip r:embed="rId5"/>
              <a:srcRect l="3618" t="49898" b="43269"/>
              <a:stretch/>
            </p:blipFill>
            <p:spPr>
              <a:xfrm>
                <a:off x="584872" y="4301833"/>
                <a:ext cx="3990928" cy="238800"/>
              </a:xfrm>
              <a:prstGeom prst="rect">
                <a:avLst/>
              </a:prstGeom>
            </p:spPr>
          </p:pic>
          <p:grpSp>
            <p:nvGrpSpPr>
              <p:cNvPr id="28" name="Group 27"/>
              <p:cNvGrpSpPr/>
              <p:nvPr/>
            </p:nvGrpSpPr>
            <p:grpSpPr>
              <a:xfrm>
                <a:off x="1290829" y="3164963"/>
                <a:ext cx="1074568" cy="1125740"/>
                <a:chOff x="1290829" y="3164963"/>
                <a:chExt cx="1074568" cy="1125740"/>
              </a:xfrm>
            </p:grpSpPr>
            <p:grpSp>
              <p:nvGrpSpPr>
                <p:cNvPr id="20" name="Group 19"/>
                <p:cNvGrpSpPr/>
                <p:nvPr/>
              </p:nvGrpSpPr>
              <p:grpSpPr>
                <a:xfrm>
                  <a:off x="1290829" y="3164963"/>
                  <a:ext cx="1074568" cy="1001021"/>
                  <a:chOff x="1290584" y="2535355"/>
                  <a:chExt cx="1074568" cy="1001021"/>
                </a:xfrm>
              </p:grpSpPr>
              <p:sp>
                <p:nvSpPr>
                  <p:cNvPr id="17" name="타원 16"/>
                  <p:cNvSpPr/>
                  <p:nvPr/>
                </p:nvSpPr>
                <p:spPr>
                  <a:xfrm>
                    <a:off x="1290584" y="2535355"/>
                    <a:ext cx="1074568" cy="946584"/>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a:p>
                </p:txBody>
              </p:sp>
              <p:pic>
                <p:nvPicPr>
                  <p:cNvPr id="11" name="Picture 5"/>
                  <p:cNvPicPr>
                    <a:picLocks noChangeAspect="1"/>
                  </p:cNvPicPr>
                  <p:nvPr/>
                </p:nvPicPr>
                <p:blipFill rotWithShape="1">
                  <a:blip r:embed="rId6">
                    <a:extLst>
                      <a:ext uri="{BEBA8EAE-BF5A-486C-A8C5-ECC9F3942E4B}">
                        <a14:imgProps xmlns:a14="http://schemas.microsoft.com/office/drawing/2010/main">
                          <a14:imgLayer r:embed="rId7">
                            <a14:imgEffect>
                              <a14:backgroundRemoval t="2774" b="16962" l="18413" r="49669"/>
                            </a14:imgEffect>
                          </a14:imgLayer>
                        </a14:imgProps>
                      </a:ext>
                    </a:extLst>
                  </a:blip>
                  <a:srcRect l="25492" t="1000" r="61060" b="81264"/>
                  <a:stretch/>
                </p:blipFill>
                <p:spPr>
                  <a:xfrm>
                    <a:off x="1382651" y="2567657"/>
                    <a:ext cx="922830" cy="968719"/>
                  </a:xfrm>
                  <a:prstGeom prst="rect">
                    <a:avLst/>
                  </a:prstGeom>
                </p:spPr>
              </p:pic>
            </p:grpSp>
            <p:cxnSp>
              <p:nvCxnSpPr>
                <p:cNvPr id="12" name="Straight Connector 12"/>
                <p:cNvCxnSpPr/>
                <p:nvPr/>
              </p:nvCxnSpPr>
              <p:spPr>
                <a:xfrm>
                  <a:off x="1392894" y="4014689"/>
                  <a:ext cx="60503" cy="2760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9"/>
                <p:cNvCxnSpPr/>
                <p:nvPr/>
              </p:nvCxnSpPr>
              <p:spPr>
                <a:xfrm flipH="1">
                  <a:off x="2118660" y="4014689"/>
                  <a:ext cx="73237" cy="27601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33" name="TextBox 32"/>
            <p:cNvSpPr txBox="1"/>
            <p:nvPr/>
          </p:nvSpPr>
          <p:spPr>
            <a:xfrm>
              <a:off x="584872" y="2890138"/>
              <a:ext cx="1368152" cy="400110"/>
            </a:xfrm>
            <a:prstGeom prst="rect">
              <a:avLst/>
            </a:prstGeom>
            <a:noFill/>
          </p:spPr>
          <p:txBody>
            <a:bodyPr wrap="square" rtlCol="0">
              <a:spAutoFit/>
            </a:bodyPr>
            <a:lstStyle/>
            <a:p>
              <a:r>
                <a:rPr lang="en-US" altLang="ko-KR" sz="2000" dirty="0" smtClean="0">
                  <a:latin typeface="Arial"/>
                  <a:cs typeface="Arial"/>
                </a:rPr>
                <a:t>MBD-</a:t>
              </a:r>
              <a:r>
                <a:rPr lang="en-US" altLang="ko-KR" sz="2000" dirty="0" err="1" smtClean="0">
                  <a:latin typeface="Arial"/>
                  <a:cs typeface="Arial"/>
                </a:rPr>
                <a:t>seq</a:t>
              </a:r>
              <a:endParaRPr lang="ko-KR" altLang="en-US" sz="2000" dirty="0">
                <a:latin typeface="Arial"/>
                <a:cs typeface="Arial"/>
              </a:endParaRPr>
            </a:p>
          </p:txBody>
        </p:sp>
      </p:grpSp>
      <p:grpSp>
        <p:nvGrpSpPr>
          <p:cNvPr id="2048" name="Group 2047"/>
          <p:cNvGrpSpPr/>
          <p:nvPr/>
        </p:nvGrpSpPr>
        <p:grpSpPr>
          <a:xfrm>
            <a:off x="4752523" y="1406244"/>
            <a:ext cx="4006039" cy="3806106"/>
            <a:chOff x="4801779" y="2750437"/>
            <a:chExt cx="4006039" cy="3806106"/>
          </a:xfrm>
        </p:grpSpPr>
        <p:grpSp>
          <p:nvGrpSpPr>
            <p:cNvPr id="15" name="그룹 14"/>
            <p:cNvGrpSpPr/>
            <p:nvPr/>
          </p:nvGrpSpPr>
          <p:grpSpPr>
            <a:xfrm>
              <a:off x="4838323" y="2750437"/>
              <a:ext cx="3969495" cy="3806106"/>
              <a:chOff x="4838323" y="2133600"/>
              <a:chExt cx="3969495" cy="3806106"/>
            </a:xfrm>
          </p:grpSpPr>
          <p:pic>
            <p:nvPicPr>
              <p:cNvPr id="2052" name="Picture 4" descr="http://www.activemotif.com/images/products/RIME-workflow.png">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38323" y="3198007"/>
                <a:ext cx="3910141" cy="2741699"/>
              </a:xfrm>
              <a:prstGeom prst="rect">
                <a:avLst/>
              </a:prstGeom>
              <a:noFill/>
              <a:extLst>
                <a:ext uri="{909E8E84-426E-40dd-AFC4-6F175D3DCCD1}">
                  <a14:hiddenFill xmlns:a14="http://schemas.microsoft.com/office/drawing/2010/main">
                    <a:solidFill>
                      <a:srgbClr val="FFFFFF"/>
                    </a:solidFill>
                  </a14:hiddenFill>
                </a:ext>
              </a:extLst>
            </p:spPr>
          </p:pic>
          <p:grpSp>
            <p:nvGrpSpPr>
              <p:cNvPr id="4" name="그룹 3"/>
              <p:cNvGrpSpPr/>
              <p:nvPr/>
            </p:nvGrpSpPr>
            <p:grpSpPr>
              <a:xfrm>
                <a:off x="7435120" y="2133600"/>
                <a:ext cx="1372698" cy="1209205"/>
                <a:chOff x="7435120" y="2133600"/>
                <a:chExt cx="1372698" cy="1209205"/>
              </a:xfrm>
            </p:grpSpPr>
            <p:sp>
              <p:nvSpPr>
                <p:cNvPr id="3" name="타원 2"/>
                <p:cNvSpPr/>
                <p:nvPr/>
              </p:nvSpPr>
              <p:spPr>
                <a:xfrm>
                  <a:off x="7435120" y="2133600"/>
                  <a:ext cx="1372698" cy="120920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ko-KR" altLang="en-US"/>
                </a:p>
              </p:txBody>
            </p:sp>
            <p:grpSp>
              <p:nvGrpSpPr>
                <p:cNvPr id="5" name="그룹 4"/>
                <p:cNvGrpSpPr/>
                <p:nvPr/>
              </p:nvGrpSpPr>
              <p:grpSpPr>
                <a:xfrm>
                  <a:off x="7596336" y="2298137"/>
                  <a:ext cx="1152128" cy="965582"/>
                  <a:chOff x="3225800" y="1793411"/>
                  <a:chExt cx="2381250" cy="1964029"/>
                </a:xfrm>
              </p:grpSpPr>
              <p:pic>
                <p:nvPicPr>
                  <p:cNvPr id="6" name="Picture 3" descr="Protein MECP2 PDB 1qk9.png">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25800" y="2204864"/>
                    <a:ext cx="2381250" cy="15525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Product image"/>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6313" t="7177" r="27235" b="7549"/>
                  <a:stretch/>
                </p:blipFill>
                <p:spPr bwMode="auto">
                  <a:xfrm rot="8129189">
                    <a:off x="3692894" y="1793411"/>
                    <a:ext cx="548511" cy="694781"/>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5" name="TextBox 34"/>
            <p:cNvSpPr txBox="1"/>
            <p:nvPr/>
          </p:nvSpPr>
          <p:spPr>
            <a:xfrm>
              <a:off x="4801779" y="2900469"/>
              <a:ext cx="2210565" cy="400110"/>
            </a:xfrm>
            <a:prstGeom prst="rect">
              <a:avLst/>
            </a:prstGeom>
            <a:noFill/>
          </p:spPr>
          <p:txBody>
            <a:bodyPr wrap="square" rtlCol="0">
              <a:spAutoFit/>
            </a:bodyPr>
            <a:lstStyle/>
            <a:p>
              <a:r>
                <a:rPr lang="en-US" altLang="ko-KR" sz="2000" dirty="0" smtClean="0">
                  <a:latin typeface="Arial"/>
                  <a:cs typeface="Arial"/>
                </a:rPr>
                <a:t>MeCP2 </a:t>
              </a:r>
              <a:r>
                <a:rPr lang="en-US" altLang="ko-KR" sz="2000" dirty="0" err="1" smtClean="0">
                  <a:latin typeface="Arial"/>
                  <a:cs typeface="Arial"/>
                </a:rPr>
                <a:t>ChIP-seq</a:t>
              </a:r>
              <a:endParaRPr lang="ko-KR" altLang="en-US" sz="2000" dirty="0">
                <a:latin typeface="Arial"/>
                <a:cs typeface="Arial"/>
              </a:endParaRPr>
            </a:p>
          </p:txBody>
        </p:sp>
      </p:grpSp>
    </p:spTree>
    <p:extLst>
      <p:ext uri="{BB962C8B-B14F-4D97-AF65-F5344CB8AC3E}">
        <p14:creationId xmlns:p14="http://schemas.microsoft.com/office/powerpoint/2010/main" val="273742227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5.jpg"/>
          <p:cNvPicPr>
            <a:picLocks noChangeAspect="1"/>
          </p:cNvPicPr>
          <p:nvPr/>
        </p:nvPicPr>
        <p:blipFill rotWithShape="1">
          <a:blip r:embed="rId2" cstate="print">
            <a:extLst>
              <a:ext uri="{28A0092B-C50C-407E-A947-70E740481C1C}">
                <a14:useLocalDpi xmlns:a14="http://schemas.microsoft.com/office/drawing/2010/main" val="0"/>
              </a:ext>
            </a:extLst>
          </a:blip>
          <a:srcRect l="353" r="25549" b="69099"/>
          <a:stretch/>
        </p:blipFill>
        <p:spPr>
          <a:xfrm>
            <a:off x="680488" y="1695472"/>
            <a:ext cx="8114209" cy="2365426"/>
          </a:xfrm>
          <a:prstGeom prst="rect">
            <a:avLst/>
          </a:prstGeom>
        </p:spPr>
      </p:pic>
      <p:sp>
        <p:nvSpPr>
          <p:cNvPr id="9" name="Title 1"/>
          <p:cNvSpPr txBox="1">
            <a:spLocks/>
          </p:cNvSpPr>
          <p:nvPr/>
        </p:nvSpPr>
        <p:spPr>
          <a:xfrm>
            <a:off x="457200" y="399160"/>
            <a:ext cx="8229600" cy="89482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smtClean="0">
                <a:latin typeface="Arial"/>
                <a:cs typeface="Arial"/>
              </a:rPr>
              <a:t>Comparative analysis of Whole-Genome Bisulfite Sequencing</a:t>
            </a:r>
            <a:endParaRPr lang="en-US" sz="2800" dirty="0">
              <a:latin typeface="Arial"/>
              <a:cs typeface="Arial"/>
            </a:endParaRPr>
          </a:p>
        </p:txBody>
      </p:sp>
      <p:sp>
        <p:nvSpPr>
          <p:cNvPr id="5" name="TextBox 4"/>
          <p:cNvSpPr txBox="1"/>
          <p:nvPr/>
        </p:nvSpPr>
        <p:spPr>
          <a:xfrm>
            <a:off x="1312778" y="4384755"/>
            <a:ext cx="6299800" cy="830997"/>
          </a:xfrm>
          <a:prstGeom prst="rect">
            <a:avLst/>
          </a:prstGeom>
          <a:noFill/>
        </p:spPr>
        <p:txBody>
          <a:bodyPr wrap="square" rtlCol="0">
            <a:spAutoFit/>
          </a:bodyPr>
          <a:lstStyle/>
          <a:p>
            <a:pPr marL="342900" indent="-342900">
              <a:buFont typeface="+mj-lt"/>
              <a:buAutoNum type="alphaUcPeriod"/>
            </a:pPr>
            <a:r>
              <a:rPr lang="en-US" sz="1600" dirty="0" smtClean="0">
                <a:latin typeface="Arial"/>
                <a:cs typeface="Arial"/>
              </a:rPr>
              <a:t>Biological replicate of whole-genome bisulfite sequencing. </a:t>
            </a:r>
          </a:p>
          <a:p>
            <a:pPr marL="342900" indent="-342900">
              <a:buFont typeface="+mj-lt"/>
              <a:buAutoNum type="alphaUcPeriod"/>
            </a:pPr>
            <a:endParaRPr lang="en-US" sz="1600" dirty="0" smtClean="0">
              <a:latin typeface="Arial"/>
              <a:cs typeface="Arial"/>
            </a:endParaRPr>
          </a:p>
          <a:p>
            <a:r>
              <a:rPr lang="en-US" sz="1600" dirty="0" smtClean="0">
                <a:latin typeface="Arial"/>
                <a:cs typeface="Arial"/>
              </a:rPr>
              <a:t>B and C. 	Comparative analysis with previous studies. </a:t>
            </a:r>
            <a:endParaRPr lang="en-US" sz="1600" dirty="0">
              <a:latin typeface="Arial"/>
              <a:cs typeface="Arial"/>
            </a:endParaRPr>
          </a:p>
        </p:txBody>
      </p:sp>
    </p:spTree>
    <p:extLst>
      <p:ext uri="{BB962C8B-B14F-4D97-AF65-F5344CB8AC3E}">
        <p14:creationId xmlns:p14="http://schemas.microsoft.com/office/powerpoint/2010/main" val="282968408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457200" y="399160"/>
            <a:ext cx="8229600" cy="89482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smtClean="0">
                <a:latin typeface="Arial"/>
                <a:cs typeface="Arial"/>
              </a:rPr>
              <a:t>MeCP2 enrichment depends weakly on </a:t>
            </a:r>
            <a:r>
              <a:rPr lang="en-US" sz="2800" dirty="0" err="1" smtClean="0">
                <a:latin typeface="Arial"/>
                <a:cs typeface="Arial"/>
              </a:rPr>
              <a:t>mCpG</a:t>
            </a:r>
            <a:r>
              <a:rPr lang="en-US" sz="2800" dirty="0" smtClean="0">
                <a:latin typeface="Arial"/>
                <a:cs typeface="Arial"/>
              </a:rPr>
              <a:t>%</a:t>
            </a:r>
            <a:endParaRPr lang="en-US" sz="2800" dirty="0">
              <a:latin typeface="Arial"/>
              <a:cs typeface="Arial"/>
            </a:endParaRPr>
          </a:p>
        </p:txBody>
      </p:sp>
      <p:sp>
        <p:nvSpPr>
          <p:cNvPr id="5" name="TextBox 4"/>
          <p:cNvSpPr txBox="1"/>
          <p:nvPr/>
        </p:nvSpPr>
        <p:spPr>
          <a:xfrm>
            <a:off x="895539" y="4592472"/>
            <a:ext cx="7351976" cy="1477328"/>
          </a:xfrm>
          <a:prstGeom prst="rect">
            <a:avLst/>
          </a:prstGeom>
          <a:noFill/>
        </p:spPr>
        <p:txBody>
          <a:bodyPr wrap="square" rtlCol="0">
            <a:spAutoFit/>
          </a:bodyPr>
          <a:lstStyle/>
          <a:p>
            <a:pPr marL="342900" indent="-342900">
              <a:buFont typeface="+mj-lt"/>
              <a:buAutoNum type="alphaUcPeriod"/>
            </a:pPr>
            <a:r>
              <a:rPr lang="en-US" dirty="0" smtClean="0"/>
              <a:t>The </a:t>
            </a:r>
            <a:r>
              <a:rPr lang="en-US" dirty="0"/>
              <a:t>screenshot showing </a:t>
            </a:r>
            <a:r>
              <a:rPr lang="en-US" dirty="0" err="1" smtClean="0"/>
              <a:t>CpG</a:t>
            </a:r>
            <a:r>
              <a:rPr lang="en-US" dirty="0" smtClean="0"/>
              <a:t> islands, methyl-</a:t>
            </a:r>
            <a:r>
              <a:rPr lang="en-US" dirty="0" err="1" smtClean="0"/>
              <a:t>CpG</a:t>
            </a:r>
            <a:r>
              <a:rPr lang="en-US" dirty="0" smtClean="0"/>
              <a:t>(</a:t>
            </a:r>
            <a:r>
              <a:rPr lang="en-US" dirty="0" err="1" smtClean="0"/>
              <a:t>Bis-seq</a:t>
            </a:r>
            <a:r>
              <a:rPr lang="en-US" dirty="0" smtClean="0"/>
              <a:t>), MeCP2</a:t>
            </a:r>
            <a:r>
              <a:rPr lang="en-US" dirty="0"/>
              <a:t>-bound </a:t>
            </a:r>
            <a:r>
              <a:rPr lang="en-US" dirty="0" smtClean="0"/>
              <a:t>sequences </a:t>
            </a:r>
            <a:r>
              <a:rPr lang="en-US" dirty="0"/>
              <a:t>data for the </a:t>
            </a:r>
            <a:r>
              <a:rPr lang="en-US" dirty="0" smtClean="0"/>
              <a:t>100kb </a:t>
            </a:r>
            <a:r>
              <a:rPr lang="en-US" dirty="0"/>
              <a:t>region of chromosome </a:t>
            </a:r>
            <a:r>
              <a:rPr lang="en-US" dirty="0" smtClean="0"/>
              <a:t>2. </a:t>
            </a:r>
          </a:p>
          <a:p>
            <a:pPr marL="342900" indent="-342900">
              <a:buFont typeface="+mj-lt"/>
              <a:buAutoNum type="alphaUcPeriod"/>
            </a:pPr>
            <a:endParaRPr lang="en-US" dirty="0"/>
          </a:p>
          <a:p>
            <a:pPr marL="342900" indent="-342900">
              <a:buFont typeface="+mj-lt"/>
              <a:buAutoNum type="alphaUcPeriod"/>
            </a:pPr>
            <a:r>
              <a:rPr lang="en-US" dirty="0" smtClean="0"/>
              <a:t>Mean </a:t>
            </a:r>
            <a:r>
              <a:rPr lang="en-US" dirty="0"/>
              <a:t>MeCP2 enrichment (purple)</a:t>
            </a:r>
            <a:r>
              <a:rPr lang="en-US" dirty="0" smtClean="0"/>
              <a:t>, and </a:t>
            </a:r>
            <a:r>
              <a:rPr lang="en-US" dirty="0" err="1"/>
              <a:t>mCpG</a:t>
            </a:r>
            <a:r>
              <a:rPr lang="en-US" dirty="0"/>
              <a:t>% (red) around proximal </a:t>
            </a:r>
            <a:r>
              <a:rPr lang="en-US" dirty="0" smtClean="0"/>
              <a:t>and distal </a:t>
            </a:r>
            <a:r>
              <a:rPr lang="en-US" dirty="0"/>
              <a:t>(dashed) CGIs</a:t>
            </a:r>
            <a:r>
              <a:rPr lang="en-US" dirty="0" smtClean="0"/>
              <a:t>.</a:t>
            </a:r>
          </a:p>
        </p:txBody>
      </p:sp>
      <p:grpSp>
        <p:nvGrpSpPr>
          <p:cNvPr id="25" name="Group 24"/>
          <p:cNvGrpSpPr/>
          <p:nvPr/>
        </p:nvGrpSpPr>
        <p:grpSpPr>
          <a:xfrm>
            <a:off x="5924339" y="1765463"/>
            <a:ext cx="3101749" cy="2208516"/>
            <a:chOff x="5924339" y="1765463"/>
            <a:chExt cx="3101749" cy="2208516"/>
          </a:xfrm>
        </p:grpSpPr>
        <p:pic>
          <p:nvPicPr>
            <p:cNvPr id="13" name="Picture 12"/>
            <p:cNvPicPr>
              <a:picLocks noChangeAspect="1"/>
            </p:cNvPicPr>
            <p:nvPr/>
          </p:nvPicPr>
          <p:blipFill rotWithShape="1">
            <a:blip r:embed="rId2"/>
            <a:srcRect l="3003" t="16647" r="51578" b="48616"/>
            <a:stretch/>
          </p:blipFill>
          <p:spPr>
            <a:xfrm>
              <a:off x="6221099" y="1765463"/>
              <a:ext cx="2804989" cy="2208516"/>
            </a:xfrm>
            <a:prstGeom prst="rect">
              <a:avLst/>
            </a:prstGeom>
          </p:spPr>
        </p:pic>
        <p:sp>
          <p:nvSpPr>
            <p:cNvPr id="14" name="TextBox 13"/>
            <p:cNvSpPr txBox="1"/>
            <p:nvPr/>
          </p:nvSpPr>
          <p:spPr>
            <a:xfrm>
              <a:off x="5924339" y="1781824"/>
              <a:ext cx="340746" cy="369332"/>
            </a:xfrm>
            <a:prstGeom prst="rect">
              <a:avLst/>
            </a:prstGeom>
            <a:noFill/>
          </p:spPr>
          <p:txBody>
            <a:bodyPr wrap="square" rtlCol="0">
              <a:spAutoFit/>
            </a:bodyPr>
            <a:lstStyle/>
            <a:p>
              <a:r>
                <a:rPr lang="en-US" dirty="0"/>
                <a:t>B</a:t>
              </a:r>
            </a:p>
          </p:txBody>
        </p:sp>
      </p:grpSp>
      <p:grpSp>
        <p:nvGrpSpPr>
          <p:cNvPr id="23" name="Group 22"/>
          <p:cNvGrpSpPr/>
          <p:nvPr/>
        </p:nvGrpSpPr>
        <p:grpSpPr>
          <a:xfrm>
            <a:off x="111382" y="1765463"/>
            <a:ext cx="5561580" cy="2208516"/>
            <a:chOff x="263307" y="1765463"/>
            <a:chExt cx="5561580" cy="2208516"/>
          </a:xfrm>
        </p:grpSpPr>
        <p:sp>
          <p:nvSpPr>
            <p:cNvPr id="17" name="TextBox 16"/>
            <p:cNvSpPr txBox="1"/>
            <p:nvPr/>
          </p:nvSpPr>
          <p:spPr>
            <a:xfrm>
              <a:off x="263307" y="1766144"/>
              <a:ext cx="340746" cy="369332"/>
            </a:xfrm>
            <a:prstGeom prst="rect">
              <a:avLst/>
            </a:prstGeom>
            <a:noFill/>
          </p:spPr>
          <p:txBody>
            <a:bodyPr wrap="square" rtlCol="0">
              <a:spAutoFit/>
            </a:bodyPr>
            <a:lstStyle/>
            <a:p>
              <a:r>
                <a:rPr lang="en-US" dirty="0" smtClean="0"/>
                <a:t>A</a:t>
              </a:r>
              <a:endParaRPr lang="en-US" dirty="0"/>
            </a:p>
          </p:txBody>
        </p:sp>
        <p:grpSp>
          <p:nvGrpSpPr>
            <p:cNvPr id="22" name="Group 21"/>
            <p:cNvGrpSpPr/>
            <p:nvPr/>
          </p:nvGrpSpPr>
          <p:grpSpPr>
            <a:xfrm>
              <a:off x="583078" y="1765463"/>
              <a:ext cx="5241809" cy="2208516"/>
              <a:chOff x="583078" y="1765463"/>
              <a:chExt cx="5241809" cy="2208516"/>
            </a:xfrm>
          </p:grpSpPr>
          <p:sp>
            <p:nvSpPr>
              <p:cNvPr id="15" name="Rectangle 14"/>
              <p:cNvSpPr/>
              <p:nvPr/>
            </p:nvSpPr>
            <p:spPr>
              <a:xfrm>
                <a:off x="583078" y="1770826"/>
                <a:ext cx="5241809" cy="2203153"/>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b="85976"/>
              <a:stretch/>
            </p:blipFill>
            <p:spPr>
              <a:xfrm>
                <a:off x="665798" y="1765463"/>
                <a:ext cx="5159089" cy="424173"/>
              </a:xfrm>
              <a:prstGeom prst="rect">
                <a:avLst/>
              </a:prstGeom>
            </p:spPr>
          </p:pic>
          <p:pic>
            <p:nvPicPr>
              <p:cNvPr id="11" name="Picture 10"/>
              <p:cNvPicPr>
                <a:picLocks noChangeAspect="1"/>
              </p:cNvPicPr>
              <p:nvPr/>
            </p:nvPicPr>
            <p:blipFill rotWithShape="1">
              <a:blip r:embed="rId3"/>
              <a:srcRect t="32888" b="60945"/>
              <a:stretch/>
            </p:blipFill>
            <p:spPr>
              <a:xfrm>
                <a:off x="665798" y="2183267"/>
                <a:ext cx="5159089" cy="186537"/>
              </a:xfrm>
              <a:prstGeom prst="rect">
                <a:avLst/>
              </a:prstGeom>
            </p:spPr>
          </p:pic>
          <p:pic>
            <p:nvPicPr>
              <p:cNvPr id="20" name="Picture 19"/>
              <p:cNvPicPr>
                <a:picLocks noChangeAspect="1"/>
              </p:cNvPicPr>
              <p:nvPr/>
            </p:nvPicPr>
            <p:blipFill rotWithShape="1">
              <a:blip r:embed="rId3"/>
              <a:srcRect t="47844"/>
              <a:stretch/>
            </p:blipFill>
            <p:spPr>
              <a:xfrm>
                <a:off x="665798" y="2357652"/>
                <a:ext cx="5159089" cy="1577591"/>
              </a:xfrm>
              <a:prstGeom prst="rect">
                <a:avLst/>
              </a:prstGeom>
            </p:spPr>
          </p:pic>
        </p:grpSp>
      </p:grpSp>
    </p:spTree>
    <p:extLst>
      <p:ext uri="{BB962C8B-B14F-4D97-AF65-F5344CB8AC3E}">
        <p14:creationId xmlns:p14="http://schemas.microsoft.com/office/powerpoint/2010/main" val="141425207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985" y="40176"/>
            <a:ext cx="5599723" cy="863477"/>
          </a:xfrm>
        </p:spPr>
        <p:txBody>
          <a:bodyPr/>
          <a:lstStyle/>
          <a:p>
            <a:r>
              <a:rPr lang="en-US" dirty="0" err="1" smtClean="0">
                <a:latin typeface="Arial"/>
                <a:cs typeface="Arial"/>
              </a:rPr>
              <a:t>Mnase-seq</a:t>
            </a:r>
            <a:endParaRPr lang="en-US" dirty="0">
              <a:latin typeface="Arial"/>
              <a:cs typeface="Arial"/>
            </a:endParaRPr>
          </a:p>
        </p:txBody>
      </p:sp>
      <p:grpSp>
        <p:nvGrpSpPr>
          <p:cNvPr id="7" name="Group 6"/>
          <p:cNvGrpSpPr/>
          <p:nvPr/>
        </p:nvGrpSpPr>
        <p:grpSpPr>
          <a:xfrm>
            <a:off x="260501" y="1286320"/>
            <a:ext cx="8661666" cy="4502121"/>
            <a:chOff x="260501" y="1286320"/>
            <a:chExt cx="8661666" cy="4502121"/>
          </a:xfrm>
        </p:grpSpPr>
        <p:sp>
          <p:nvSpPr>
            <p:cNvPr id="6" name="Rectangle 5"/>
            <p:cNvSpPr/>
            <p:nvPr/>
          </p:nvSpPr>
          <p:spPr>
            <a:xfrm>
              <a:off x="260501" y="1286320"/>
              <a:ext cx="8661666" cy="4502121"/>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6909744" y="1596962"/>
              <a:ext cx="1902838" cy="3838222"/>
              <a:chOff x="2118829" y="3019778"/>
              <a:chExt cx="1902838" cy="3838222"/>
            </a:xfrm>
          </p:grpSpPr>
          <p:pic>
            <p:nvPicPr>
              <p:cNvPr id="10" name="Picture 9"/>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25348" t="44033" r="56268"/>
              <a:stretch/>
            </p:blipFill>
            <p:spPr>
              <a:xfrm>
                <a:off x="2427111" y="3019778"/>
                <a:ext cx="1594556" cy="3838222"/>
              </a:xfrm>
              <a:prstGeom prst="rect">
                <a:avLst/>
              </a:prstGeom>
            </p:spPr>
          </p:pic>
          <p:pic>
            <p:nvPicPr>
              <p:cNvPr id="11" name="Picture 10"/>
              <p:cNvPicPr>
                <a:picLocks noChangeAspect="1"/>
              </p:cNvPicPr>
              <p:nvPr/>
            </p:nvPicPr>
            <p:blipFill rotWithShape="1">
              <a:blip r:embed="rId2">
                <a:extLst>
                  <a:ext uri="{BEBA8EAE-BF5A-486C-A8C5-ECC9F3942E4B}">
                    <a14:imgProps xmlns:a14="http://schemas.microsoft.com/office/drawing/2010/main">
                      <a14:imgLayer r:embed="rId4">
                        <a14:imgEffect>
                          <a14:sharpenSoften amount="50000"/>
                        </a14:imgEffect>
                      </a14:imgLayer>
                    </a14:imgProps>
                  </a:ext>
                </a:extLst>
              </a:blip>
              <a:srcRect l="3917" t="53981" r="92992" b="12699"/>
              <a:stretch/>
            </p:blipFill>
            <p:spPr>
              <a:xfrm>
                <a:off x="2118829" y="3541889"/>
                <a:ext cx="268111" cy="2285084"/>
              </a:xfrm>
              <a:prstGeom prst="rect">
                <a:avLst/>
              </a:prstGeom>
            </p:spPr>
          </p:pic>
        </p:grpSp>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396145" y="2665462"/>
              <a:ext cx="2641160" cy="1028499"/>
            </a:xfrm>
            <a:prstGeom prst="rect">
              <a:avLst/>
            </a:prstGeom>
          </p:spPr>
        </p:pic>
        <p:grpSp>
          <p:nvGrpSpPr>
            <p:cNvPr id="5" name="Group 4"/>
            <p:cNvGrpSpPr/>
            <p:nvPr/>
          </p:nvGrpSpPr>
          <p:grpSpPr>
            <a:xfrm>
              <a:off x="3387320" y="1488649"/>
              <a:ext cx="3004585" cy="3812254"/>
              <a:chOff x="3338476" y="1488649"/>
              <a:chExt cx="3004585" cy="3812254"/>
            </a:xfrm>
          </p:grpSpPr>
          <p:pic>
            <p:nvPicPr>
              <p:cNvPr id="4" name="Picture 3"/>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Lst>
              </a:blip>
              <a:srcRect t="64020" b="5509"/>
              <a:stretch/>
            </p:blipFill>
            <p:spPr>
              <a:xfrm>
                <a:off x="3338476" y="3591889"/>
                <a:ext cx="3004585" cy="1709014"/>
              </a:xfrm>
              <a:prstGeom prst="rect">
                <a:avLst/>
              </a:prstGeom>
            </p:spPr>
          </p:pic>
          <p:pic>
            <p:nvPicPr>
              <p:cNvPr id="13" name="Picture 12"/>
              <p:cNvPicPr>
                <a:picLocks noChangeAspect="1"/>
              </p:cNvPicPr>
              <p:nvPr/>
            </p:nvPicPr>
            <p:blipFill rotWithShape="1">
              <a:blip r:embed="rId7">
                <a:extLst>
                  <a:ext uri="{BEBA8EAE-BF5A-486C-A8C5-ECC9F3942E4B}">
                    <a14:imgProps xmlns:a14="http://schemas.microsoft.com/office/drawing/2010/main">
                      <a14:imgLayer r:embed="rId9">
                        <a14:imgEffect>
                          <a14:sharpenSoften amount="50000"/>
                        </a14:imgEffect>
                      </a14:imgLayer>
                    </a14:imgProps>
                  </a:ext>
                </a:extLst>
              </a:blip>
              <a:srcRect b="62354"/>
              <a:stretch/>
            </p:blipFill>
            <p:spPr>
              <a:xfrm>
                <a:off x="3338476" y="1488649"/>
                <a:ext cx="3004585" cy="2111381"/>
              </a:xfrm>
              <a:prstGeom prst="rect">
                <a:avLst/>
              </a:prstGeom>
            </p:spPr>
          </p:pic>
        </p:grpSp>
      </p:grpSp>
    </p:spTree>
    <p:extLst>
      <p:ext uri="{BB962C8B-B14F-4D97-AF65-F5344CB8AC3E}">
        <p14:creationId xmlns:p14="http://schemas.microsoft.com/office/powerpoint/2010/main" val="34752432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9250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9250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9250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92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99029"/>
          </a:xfrm>
        </p:spPr>
        <p:txBody>
          <a:bodyPr>
            <a:normAutofit fontScale="90000"/>
          </a:bodyPr>
          <a:lstStyle/>
          <a:p>
            <a:r>
              <a:rPr lang="en-US" dirty="0" smtClean="0">
                <a:latin typeface="Arial"/>
                <a:cs typeface="Arial"/>
              </a:rPr>
              <a:t>Methyl </a:t>
            </a:r>
            <a:r>
              <a:rPr lang="en-US" dirty="0" err="1" smtClean="0">
                <a:latin typeface="Arial"/>
                <a:cs typeface="Arial"/>
              </a:rPr>
              <a:t>CpG</a:t>
            </a:r>
            <a:r>
              <a:rPr lang="en-US" dirty="0" smtClean="0">
                <a:latin typeface="Arial"/>
                <a:cs typeface="Arial"/>
              </a:rPr>
              <a:t> binding Proteins</a:t>
            </a:r>
            <a:endParaRPr lang="en-US" dirty="0">
              <a:latin typeface="Arial"/>
              <a:cs typeface="Arial"/>
            </a:endParaRPr>
          </a:p>
        </p:txBody>
      </p:sp>
      <p:sp>
        <p:nvSpPr>
          <p:cNvPr id="5" name="Rectangle 4"/>
          <p:cNvSpPr/>
          <p:nvPr/>
        </p:nvSpPr>
        <p:spPr>
          <a:xfrm>
            <a:off x="5187474" y="6038979"/>
            <a:ext cx="3642743" cy="646331"/>
          </a:xfrm>
          <a:prstGeom prst="rect">
            <a:avLst/>
          </a:prstGeom>
        </p:spPr>
        <p:txBody>
          <a:bodyPr wrap="square">
            <a:spAutoFit/>
          </a:bodyPr>
          <a:lstStyle/>
          <a:p>
            <a:pPr algn="ctr"/>
            <a:r>
              <a:rPr lang="en-US" dirty="0" smtClean="0"/>
              <a:t>Roberta M and </a:t>
            </a:r>
            <a:r>
              <a:rPr lang="en-US" dirty="0" err="1" smtClean="0"/>
              <a:t>Hendrik</a:t>
            </a:r>
            <a:r>
              <a:rPr lang="en-US" dirty="0" smtClean="0"/>
              <a:t> G., 2014</a:t>
            </a:r>
          </a:p>
          <a:p>
            <a:pPr algn="ctr"/>
            <a:r>
              <a:rPr lang="en-US" dirty="0"/>
              <a:t>Kamal K.E. </a:t>
            </a:r>
            <a:r>
              <a:rPr lang="en-US" dirty="0" err="1"/>
              <a:t>Gadalla</a:t>
            </a:r>
            <a:r>
              <a:rPr lang="en-US" dirty="0"/>
              <a:t> </a:t>
            </a:r>
            <a:r>
              <a:rPr lang="en-US" i="1" dirty="0"/>
              <a:t>et al.</a:t>
            </a:r>
            <a:r>
              <a:rPr lang="en-US" dirty="0"/>
              <a:t>, </a:t>
            </a:r>
            <a:r>
              <a:rPr lang="en-US" dirty="0" smtClean="0"/>
              <a:t>2011</a:t>
            </a:r>
            <a:endParaRPr lang="en-US" dirty="0"/>
          </a:p>
        </p:txBody>
      </p:sp>
      <p:pic>
        <p:nvPicPr>
          <p:cNvPr id="6" name="Picture 5"/>
          <p:cNvPicPr>
            <a:picLocks noChangeAspect="1"/>
          </p:cNvPicPr>
          <p:nvPr/>
        </p:nvPicPr>
        <p:blipFill rotWithShape="1">
          <a:blip r:embed="rId3"/>
          <a:srcRect r="8920" b="11845"/>
          <a:stretch/>
        </p:blipFill>
        <p:spPr>
          <a:xfrm>
            <a:off x="424914" y="1678850"/>
            <a:ext cx="4036492" cy="2926783"/>
          </a:xfrm>
          <a:prstGeom prst="rect">
            <a:avLst/>
          </a:prstGeom>
        </p:spPr>
      </p:pic>
      <p:pic>
        <p:nvPicPr>
          <p:cNvPr id="7" name="Picture 6"/>
          <p:cNvPicPr>
            <a:picLocks noChangeAspect="1"/>
          </p:cNvPicPr>
          <p:nvPr/>
        </p:nvPicPr>
        <p:blipFill rotWithShape="1">
          <a:blip r:embed="rId4"/>
          <a:srcRect t="12977" r="52157" b="46816"/>
          <a:stretch/>
        </p:blipFill>
        <p:spPr>
          <a:xfrm>
            <a:off x="4990980" y="1678849"/>
            <a:ext cx="3961113" cy="2926783"/>
          </a:xfrm>
          <a:prstGeom prst="rect">
            <a:avLst/>
          </a:prstGeom>
        </p:spPr>
      </p:pic>
    </p:spTree>
    <p:extLst>
      <p:ext uri="{BB962C8B-B14F-4D97-AF65-F5344CB8AC3E}">
        <p14:creationId xmlns:p14="http://schemas.microsoft.com/office/powerpoint/2010/main" val="219898767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925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592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51719" y="404664"/>
            <a:ext cx="5479251" cy="523220"/>
          </a:xfrm>
          <a:prstGeom prst="rect">
            <a:avLst/>
          </a:prstGeom>
          <a:noFill/>
        </p:spPr>
        <p:txBody>
          <a:bodyPr wrap="square" rtlCol="0">
            <a:spAutoFit/>
          </a:bodyPr>
          <a:lstStyle/>
          <a:p>
            <a:pPr algn="ctr"/>
            <a:r>
              <a:rPr lang="en-US" sz="2800" dirty="0" smtClean="0">
                <a:latin typeface="Arial"/>
                <a:cs typeface="Arial"/>
              </a:rPr>
              <a:t>Histone unit and modification</a:t>
            </a:r>
            <a:endParaRPr lang="en-US" sz="2800" dirty="0">
              <a:latin typeface="Arial"/>
              <a:cs typeface="Arial"/>
            </a:endParaRPr>
          </a:p>
        </p:txBody>
      </p:sp>
      <p:pic>
        <p:nvPicPr>
          <p:cNvPr id="14338" name="Picture 2" descr="http://www.nyas.org/image.axd?id=6a837d4e-8c45-401d-9f06-e96a6f47f6be&amp;t=634329512272970000">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927884"/>
            <a:ext cx="3096344" cy="194037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www.wormbook.org/chapters/www_transcriptionalregulation.2/transregulate_fig6.jp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3648" y="3068960"/>
            <a:ext cx="7328047" cy="331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92912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www.genomebiology.com/content/figures/gb-2014-15-2-r32-2.jpg">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6957"/>
          <a:stretch/>
        </p:blipFill>
        <p:spPr bwMode="auto">
          <a:xfrm>
            <a:off x="1281907" y="1484784"/>
            <a:ext cx="6713700" cy="46085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92046" y="497771"/>
            <a:ext cx="7848872" cy="523220"/>
          </a:xfrm>
          <a:prstGeom prst="rect">
            <a:avLst/>
          </a:prstGeom>
          <a:noFill/>
        </p:spPr>
        <p:txBody>
          <a:bodyPr wrap="square" rtlCol="0">
            <a:spAutoFit/>
          </a:bodyPr>
          <a:lstStyle/>
          <a:p>
            <a:pPr algn="ctr"/>
            <a:r>
              <a:rPr lang="en-US" altLang="ko-KR" sz="2800" b="1" dirty="0" smtClean="0"/>
              <a:t>Epigenetics and gene expression regulation</a:t>
            </a:r>
            <a:endParaRPr lang="ko-KR" altLang="en-US" sz="2800" b="1" dirty="0"/>
          </a:p>
        </p:txBody>
      </p:sp>
    </p:spTree>
    <p:extLst>
      <p:ext uri="{BB962C8B-B14F-4D97-AF65-F5344CB8AC3E}">
        <p14:creationId xmlns:p14="http://schemas.microsoft.com/office/powerpoint/2010/main" val="195273870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1600" y="2636912"/>
            <a:ext cx="7344816" cy="1938992"/>
          </a:xfrm>
          <a:prstGeom prst="rect">
            <a:avLst/>
          </a:prstGeom>
          <a:noFill/>
        </p:spPr>
        <p:txBody>
          <a:bodyPr wrap="square" rtlCol="0">
            <a:spAutoFit/>
          </a:bodyPr>
          <a:lstStyle/>
          <a:p>
            <a:pPr marL="514350" indent="-514350">
              <a:lnSpc>
                <a:spcPct val="150000"/>
              </a:lnSpc>
              <a:buFontTx/>
              <a:buAutoNum type="arabicPeriod"/>
            </a:pPr>
            <a:r>
              <a:rPr lang="en-US" altLang="ko-KR" sz="2000" dirty="0" smtClean="0"/>
              <a:t>DNA methylation </a:t>
            </a:r>
            <a:r>
              <a:rPr lang="ko-KR" altLang="en-US" sz="2000" dirty="0" smtClean="0"/>
              <a:t>분석을 위한 </a:t>
            </a:r>
            <a:r>
              <a:rPr lang="en-US" altLang="ko-KR" sz="2000" dirty="0" smtClean="0"/>
              <a:t>Bisulfite conversion.</a:t>
            </a:r>
          </a:p>
          <a:p>
            <a:pPr marL="514350" indent="-514350">
              <a:lnSpc>
                <a:spcPct val="150000"/>
              </a:lnSpc>
              <a:buAutoNum type="arabicPeriod"/>
            </a:pPr>
            <a:r>
              <a:rPr lang="en-US" altLang="ko-KR" sz="2000" dirty="0" smtClean="0"/>
              <a:t>Histone modification</a:t>
            </a:r>
            <a:r>
              <a:rPr lang="ko-KR" altLang="en-US" sz="2000" dirty="0"/>
              <a:t> </a:t>
            </a:r>
            <a:r>
              <a:rPr lang="ko-KR" altLang="en-US" sz="2000" dirty="0" smtClean="0"/>
              <a:t>분석을 위한 </a:t>
            </a:r>
            <a:r>
              <a:rPr lang="en-US" altLang="ko-KR" sz="2000" dirty="0" smtClean="0"/>
              <a:t>Chromatin </a:t>
            </a:r>
            <a:r>
              <a:rPr lang="en-US" altLang="ko-KR" sz="2000" dirty="0" err="1" smtClean="0"/>
              <a:t>immunoprecipitation</a:t>
            </a:r>
            <a:r>
              <a:rPr lang="en-US" altLang="ko-KR" sz="2000" dirty="0" smtClean="0"/>
              <a:t>.</a:t>
            </a:r>
          </a:p>
          <a:p>
            <a:pPr marL="514350" indent="-514350">
              <a:lnSpc>
                <a:spcPct val="150000"/>
              </a:lnSpc>
              <a:buAutoNum type="arabicPeriod"/>
            </a:pPr>
            <a:r>
              <a:rPr lang="en-US" altLang="ko-KR" sz="2000" dirty="0" smtClean="0"/>
              <a:t>NGS library</a:t>
            </a:r>
            <a:r>
              <a:rPr lang="ko-KR" altLang="en-US" sz="2000" dirty="0" smtClean="0"/>
              <a:t>제작 및 </a:t>
            </a:r>
            <a:r>
              <a:rPr lang="en-US" altLang="ko-KR" sz="2000" dirty="0" smtClean="0"/>
              <a:t>NGS </a:t>
            </a:r>
            <a:r>
              <a:rPr lang="ko-KR" altLang="en-US" sz="2000" dirty="0" smtClean="0"/>
              <a:t>기초 분석</a:t>
            </a:r>
            <a:endParaRPr lang="ko-KR" altLang="en-US" sz="2000" dirty="0"/>
          </a:p>
        </p:txBody>
      </p:sp>
      <p:sp>
        <p:nvSpPr>
          <p:cNvPr id="3" name="TextBox 2"/>
          <p:cNvSpPr txBox="1"/>
          <p:nvPr/>
        </p:nvSpPr>
        <p:spPr>
          <a:xfrm>
            <a:off x="323528" y="1196752"/>
            <a:ext cx="8172400" cy="584775"/>
          </a:xfrm>
          <a:prstGeom prst="rect">
            <a:avLst/>
          </a:prstGeom>
          <a:noFill/>
        </p:spPr>
        <p:txBody>
          <a:bodyPr wrap="square" rtlCol="0">
            <a:spAutoFit/>
          </a:bodyPr>
          <a:lstStyle/>
          <a:p>
            <a:pPr algn="ctr"/>
            <a:r>
              <a:rPr lang="en-US" altLang="ko-KR" sz="3200" b="1" dirty="0" smtClean="0"/>
              <a:t>Epigenetics</a:t>
            </a:r>
            <a:r>
              <a:rPr lang="ko-KR" altLang="en-US" sz="3200" b="1" dirty="0" smtClean="0"/>
              <a:t>관련 </a:t>
            </a:r>
            <a:r>
              <a:rPr lang="en-US" altLang="ko-KR" sz="3200" b="1" dirty="0" smtClean="0"/>
              <a:t>NGS </a:t>
            </a:r>
            <a:r>
              <a:rPr lang="ko-KR" altLang="en-US" sz="3200" b="1" dirty="0" smtClean="0"/>
              <a:t>분석 원리</a:t>
            </a:r>
            <a:endParaRPr lang="en-US" altLang="ko-KR" sz="3200" b="1" dirty="0" smtClean="0"/>
          </a:p>
        </p:txBody>
      </p:sp>
    </p:spTree>
    <p:extLst>
      <p:ext uri="{BB962C8B-B14F-4D97-AF65-F5344CB8AC3E}">
        <p14:creationId xmlns:p14="http://schemas.microsoft.com/office/powerpoint/2010/main" val="257294314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323</TotalTime>
  <Words>1816</Words>
  <Application>Microsoft Macintosh PowerPoint</Application>
  <PresentationFormat>On-screen Show (4:3)</PresentationFormat>
  <Paragraphs>315</Paragraphs>
  <Slides>61</Slides>
  <Notes>21</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Office 테마</vt:lpstr>
      <vt:lpstr>PowerPoint Presentation</vt:lpstr>
      <vt:lpstr>PowerPoint Presentation</vt:lpstr>
      <vt:lpstr>PowerPoint Presentation</vt:lpstr>
      <vt:lpstr>PowerPoint Presentation</vt:lpstr>
      <vt:lpstr>PowerPoint Presentation</vt:lpstr>
      <vt:lpstr>Methyl CpG binding Proteins</vt:lpstr>
      <vt:lpstr>PowerPoint Presentation</vt:lpstr>
      <vt:lpstr>PowerPoint Presentation</vt:lpstr>
      <vt:lpstr>PowerPoint Presentation</vt:lpstr>
      <vt:lpstr>Bisulfite Sequencing</vt:lpstr>
      <vt:lpstr>PowerPoint Presentation</vt:lpstr>
      <vt:lpstr>PowerPoint Presentation</vt:lpstr>
      <vt:lpstr>MBD-seq</vt:lpstr>
      <vt:lpstr>PowerPoint Presentation</vt:lpstr>
      <vt:lpstr>ChIP assay</vt:lpstr>
      <vt:lpstr>PowerPoint Presentation</vt:lpstr>
      <vt:lpstr>PowerPoint Presentation</vt:lpstr>
      <vt:lpstr>PowerPoint Presentation</vt:lpstr>
      <vt:lpstr>PowerPoint Presentation</vt:lpstr>
      <vt:lpstr>Information flow of sequencing data</vt:lpstr>
      <vt:lpstr>fastq</vt:lpstr>
      <vt:lpstr>What is FASTQ?</vt:lpstr>
      <vt:lpstr>Quality score calculation</vt:lpstr>
      <vt:lpstr>Quality score interpretation</vt:lpstr>
      <vt:lpstr>Sam/bam</vt:lpstr>
      <vt:lpstr>Short read alignment</vt:lpstr>
      <vt:lpstr>The SAM specification</vt:lpstr>
      <vt:lpstr>The SAM format</vt:lpstr>
      <vt:lpstr>BAM: the binary version of SAM</vt:lpstr>
      <vt:lpstr>wiggle</vt:lpstr>
      <vt:lpstr>From alignment to read depth</vt:lpstr>
      <vt:lpstr>Genome browser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ngs.plot collects lots of genome annotations</vt:lpstr>
      <vt:lpstr>PowerPoint Presentation</vt:lpstr>
      <vt:lpstr>PowerPoint Presentation</vt:lpstr>
      <vt:lpstr>PowerPoint Presentation</vt:lpstr>
      <vt:lpstr>PowerPoint Presentation</vt:lpstr>
      <vt:lpstr>PowerPoint Presentation</vt:lpstr>
      <vt:lpstr>PowerPoint Presentation</vt:lpstr>
      <vt:lpstr>Methyl CpG binding Protein 2 (MeCP2)</vt:lpstr>
      <vt:lpstr>PowerPoint Presentation</vt:lpstr>
      <vt:lpstr>PowerPoint Presentation</vt:lpstr>
      <vt:lpstr>PowerPoint Presentation</vt:lpstr>
      <vt:lpstr>Mnase-seq</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MCGL</dc:creator>
  <cp:lastModifiedBy>이우제</cp:lastModifiedBy>
  <cp:revision>66</cp:revision>
  <dcterms:created xsi:type="dcterms:W3CDTF">2015-09-22T01:37:23Z</dcterms:created>
  <dcterms:modified xsi:type="dcterms:W3CDTF">2015-10-02T14:18:38Z</dcterms:modified>
</cp:coreProperties>
</file>